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26"/>
  </p:notesMasterIdLst>
  <p:sldIdLst>
    <p:sldId id="257" r:id="rId4"/>
    <p:sldId id="258" r:id="rId5"/>
    <p:sldId id="268" r:id="rId6"/>
    <p:sldId id="269" r:id="rId7"/>
    <p:sldId id="270" r:id="rId8"/>
    <p:sldId id="271" r:id="rId9"/>
    <p:sldId id="274" r:id="rId10"/>
    <p:sldId id="272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41" autoAdjust="0"/>
  </p:normalViewPr>
  <p:slideViewPr>
    <p:cSldViewPr snapToGrid="0">
      <p:cViewPr varScale="1">
        <p:scale>
          <a:sx n="78" d="100"/>
          <a:sy n="78" d="100"/>
        </p:scale>
        <p:origin x="42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C3140-6BAC-4BF1-9C67-EDB76923E4B3}" type="datetimeFigureOut">
              <a:rPr lang="de-DE" smtClean="0"/>
              <a:t>23.07.2023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8A791-BA7F-4AB6-9901-82F00BB1E3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0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63AEB-DB02-43BD-BECF-CA3AEF23A6A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63AEB-DB02-43BD-BECF-CA3AEF23A6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74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8A791-BA7F-4AB6-9901-82F00BB1E38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94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400" dirty="0" err="1">
                <a:ea typeface="Calibri"/>
                <a:cs typeface="Calibri"/>
              </a:rPr>
              <a:t>XGBoost-Multiclass-Classifier</a:t>
            </a:r>
            <a:endParaRPr lang="de-DE" sz="2400" dirty="0">
              <a:ea typeface="Calibri"/>
              <a:cs typeface="Calibri"/>
            </a:endParaRPr>
          </a:p>
          <a:p>
            <a:r>
              <a:rPr lang="de-DE" sz="2400" dirty="0">
                <a:ea typeface="Calibri"/>
                <a:cs typeface="Calibri"/>
              </a:rPr>
              <a:t>Hyperparamater-Tuning mithilfe von </a:t>
            </a:r>
            <a:r>
              <a:rPr lang="de-DE" sz="2400" dirty="0" err="1">
                <a:ea typeface="Calibri"/>
                <a:cs typeface="Calibri"/>
              </a:rPr>
              <a:t>RandomSearchCV</a:t>
            </a:r>
            <a:endParaRPr lang="de-DE" sz="2400" dirty="0">
              <a:ea typeface="Calibri"/>
              <a:cs typeface="Calibri"/>
            </a:endParaRPr>
          </a:p>
          <a:p>
            <a:r>
              <a:rPr lang="de-DE" sz="2400" dirty="0">
                <a:ea typeface="Calibri"/>
                <a:cs typeface="Calibri"/>
              </a:rPr>
              <a:t>Datengrundlage:</a:t>
            </a:r>
          </a:p>
          <a:p>
            <a:pPr lvl="1"/>
            <a:r>
              <a:rPr lang="de-DE" dirty="0">
                <a:ea typeface="Calibri"/>
                <a:cs typeface="Calibri"/>
              </a:rPr>
              <a:t>Spotify-</a:t>
            </a:r>
            <a:r>
              <a:rPr lang="de-DE" dirty="0" err="1">
                <a:ea typeface="Calibri"/>
                <a:cs typeface="Calibri"/>
              </a:rPr>
              <a:t>Api</a:t>
            </a:r>
            <a:r>
              <a:rPr lang="de-DE" dirty="0">
                <a:ea typeface="Calibri"/>
                <a:cs typeface="Calibri"/>
              </a:rPr>
              <a:t>-Daten</a:t>
            </a:r>
          </a:p>
          <a:p>
            <a:pPr lvl="1"/>
            <a:r>
              <a:rPr lang="de-DE" dirty="0">
                <a:ea typeface="Calibri"/>
                <a:cs typeface="Calibri"/>
              </a:rPr>
              <a:t>FMA-Daten</a:t>
            </a:r>
          </a:p>
          <a:p>
            <a:r>
              <a:rPr lang="de-DE" sz="2400" dirty="0">
                <a:ea typeface="Calibri"/>
                <a:cs typeface="Calibri"/>
              </a:rPr>
              <a:t>Ca. 0.5 </a:t>
            </a:r>
            <a:r>
              <a:rPr lang="de-DE" sz="2400" dirty="0" err="1">
                <a:ea typeface="Calibri"/>
                <a:cs typeface="Calibri"/>
              </a:rPr>
              <a:t>Accuracy</a:t>
            </a:r>
            <a:r>
              <a:rPr lang="de-DE" sz="2400" dirty="0">
                <a:ea typeface="Calibri"/>
                <a:cs typeface="Calibri"/>
              </a:rPr>
              <a:t> bei 10 Klassen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https://www.google.com/</a:t>
            </a:r>
            <a:r>
              <a:rPr lang="en-US" dirty="0" err="1"/>
              <a:t>imgres?imgurl</a:t>
            </a:r>
            <a:r>
              <a:rPr lang="en-US" dirty="0"/>
              <a:t>=https%3A%2F%2Fcdn.analyticsvidhya.com%2Fwp-content%2Fuploads%2F2017%2F06%2F11194227%2Fdepth.png&amp;tbnid=pZinKY7fup038M&amp;vet=12ahUKEwi5mKK8saWAAxVfi_0HHaFiDacQMygSegUIARDtAQ..i&amp;imgrefurl=https%3A%2F%2Fwww.analyticsvidhya.com%2Fblog%2F2017%2F06%2Fwhich-algorithm-takes-the-crown-light-gbm-vs-xgboost%2F&amp;docid=SsE7jrtMX_uU-M&amp;w=769&amp;h=267&amp;q=xgboost%20visualization&amp;client=</a:t>
            </a:r>
            <a:r>
              <a:rPr lang="en-US" dirty="0" err="1"/>
              <a:t>firefox-b-d&amp;ved</a:t>
            </a:r>
            <a:r>
              <a:rPr lang="en-US" dirty="0"/>
              <a:t>=2ahUKEwi5mKK8saWAAxVfi_0HHaFiDacQMygSegUIARDtAQ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8A791-BA7F-4AB6-9901-82F00BB1E38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873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8A791-BA7F-4AB6-9901-82F00BB1E38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163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8A791-BA7F-4AB6-9901-82F00BB1E38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786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Namen</a:t>
            </a:r>
            <a:r>
              <a:rPr lang="en-US"/>
              <a:t>:</a:t>
            </a:r>
          </a:p>
          <a:p>
            <a:pPr marL="171450" indent="-171450">
              <a:buFontTx/>
              <a:buChar char="-"/>
            </a:pPr>
            <a:r>
              <a:rPr lang="en-US"/>
              <a:t>CVAE = Convolutional Variational Autoencoder</a:t>
            </a:r>
          </a:p>
          <a:p>
            <a:pPr marL="171450" indent="-171450">
              <a:buFontTx/>
              <a:buChar char="-"/>
            </a:pPr>
            <a:r>
              <a:rPr lang="en-US"/>
              <a:t>CAE = Convolutional Autoencoder</a:t>
            </a:r>
          </a:p>
          <a:p>
            <a:pPr marL="171450" indent="-171450">
              <a:buFontTx/>
              <a:buChar char="-"/>
            </a:pPr>
            <a:r>
              <a:rPr lang="en-US"/>
              <a:t>CNN = Convolutional Neural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8A791-BA7F-4AB6-9901-82F00BB1E38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273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7A9C5-ECB6-7AAC-E272-922D2C3BB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6DDAEA-6401-E410-7D3C-61BD9E18F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8F41D5-1F25-10CC-F02A-B9CDF721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1D5-6115-4D7D-A0F1-ECF767A05C98}" type="datetime1">
              <a:rPr lang="de-DE" smtClean="0"/>
              <a:t>23.07.2023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006388-27CB-7032-2008-163B3CB0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841CCB-AEB6-3AC1-4FD6-94E9D60F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60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620691-A82D-816B-B764-B474E36F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92231D-252B-AE82-215B-DCC39CF49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C91EBF-3FA3-22F2-0F7A-ED1725D92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856ED-B338-4B5A-87D9-C1DD585B01C4}" type="datetime1">
              <a:rPr lang="de-DE" smtClean="0"/>
              <a:t>23.07.2023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20B1F3-E23C-FB01-60A7-16DEFAE2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7ADD56-9CEC-0E66-F6DC-C0D88AF4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99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9F001D7-CC26-CFD1-32BD-653C51311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ED4C1E-CC51-7217-6E89-6E901261C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03572F-2FE9-3D4B-2FE0-4BBBE972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4C4B-9797-4FBE-999C-0418805E9E87}" type="datetime1">
              <a:rPr lang="de-DE" smtClean="0"/>
              <a:t>23.07.2023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DB99C7-1393-0279-3009-F083954A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BB5036-1E1E-4484-63C6-6AFB9260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691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4003" y="0"/>
            <a:ext cx="4067998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1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B6C07-3242-E219-F7B6-F440FE83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3DAE4A-30B7-22E0-055D-4FB5A824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C3F95-6BFA-8CC5-21D4-CBF8983C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60845-7D55-477A-84E7-261348699D9A}" type="datetime1">
              <a:rPr lang="de-DE" smtClean="0"/>
              <a:t>23.07.2023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87FD31-DDBF-EDF2-25A1-8D3BB6D2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E8272C-F615-F2AA-033D-86A3719D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4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B1102-5DFB-81D7-80C6-E1C3B27FA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6BA403-2739-F430-EA9A-2B69A600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1C5D77-6224-B2FC-FD27-3C9C574EE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41D1-A92D-4E11-A33C-F05FB8314CA7}" type="datetime1">
              <a:rPr lang="de-DE" smtClean="0"/>
              <a:t>23.07.2023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02FD4F-E3FB-F610-2EDE-3B0F1F4D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5D4BB1-1D51-7FDF-A55D-5297E3B9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799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A88FB0-04A5-6F78-32B9-E3F7EF65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1AA9EE-5193-ECC7-8A16-3521B6CA1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434CC8-A6E0-BA02-8E78-832F8FC13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994761-6714-BA4B-43DB-1D90FF8D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26DD-4B80-4E1A-9647-A9190691F183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6E837A-CBDC-11D7-6E45-4E786B0D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688FCF-0838-729B-C891-BC6F0646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066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D7781-E63B-66CE-F3D9-67C15FAE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929D03-6669-DF61-D507-56162F46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6E78ED-EF56-7339-8894-DE69756D1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8F2EE9-357E-8225-80E0-E8FC34A3B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098C534-CB70-24DC-6A11-F9BDB8C3F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34E1A4-F72B-0C3C-1BDB-13A88390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386E5-BC89-4D53-8303-36A4359098DE}" type="datetime1">
              <a:rPr lang="de-DE" smtClean="0"/>
              <a:t>23.07.2023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080E74B-8115-0C62-3C9E-D60E560CB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855C64-FB0C-B762-07A8-A9F6F51B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18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E1CDB-35F2-748B-72BC-9A2FE789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690F63B-25C5-860B-8A9A-21829172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AB88-D315-4EC6-A9CE-D9F5C1E72693}" type="datetime1">
              <a:rPr lang="de-DE" smtClean="0"/>
              <a:t>23.07.2023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7A0B03-3041-A51D-908F-9D218176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8844CC-01E8-7744-EE5B-88C3DC8E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80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E13D2E-CE13-961B-5BDF-4154589C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7404-DFD8-4E65-AFB4-39908D6E9535}" type="datetime1">
              <a:rPr lang="de-DE" smtClean="0"/>
              <a:t>23.07.2023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886DA75-6303-0A3D-C1F8-C0CC879F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10238F-551A-B434-7728-E7AEA3881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40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274C6-B9A3-4F18-DB7B-A18F8D6E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C8A04-FE29-D7DB-8241-B6BA2AB22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D18689-5470-2C17-0F72-1E521F9B7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938CF2-FD85-733C-7553-1AC16479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8005F-803E-4ACA-9EE4-5FB7504413E9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653CB9-BBAA-294E-6435-F5E9E0B1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63BCBC-F932-57E4-333F-1B4D5BD8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39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0EE67-F952-10D7-2B72-1C8087DD5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ACA3C9-95EF-63BF-F74E-A7096AAA0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1319EB-6BF2-953B-80C1-5CE58F87E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3526AC-4DE7-0226-972C-BA2F94FD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CC94-F14B-4C27-928D-86AF2EEDE942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9B14EA-1A2D-5F55-1D31-32DCBBBCC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CFE076-07F0-853C-BF4E-8E3F9DC6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52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ED9A02B-D997-7019-BEDD-2E8B6AFC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4AB6A3-3FBA-8451-BE8B-D22C67750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13309-6B7E-08EF-FB0C-18963D9C4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8037E-BA9C-4513-AB46-57598416E211}" type="datetime1">
              <a:rPr lang="de-DE" smtClean="0"/>
              <a:t>23.07.2023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3E610F-4B64-DC29-169B-B62D66032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A7979-D29A-BF74-AB36-391505E8D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D1A61-C7D6-4724-9953-DF98602794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72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Vinyl Playing">
            <a:extLst>
              <a:ext uri="{FF2B5EF4-FFF2-40B4-BE49-F238E27FC236}">
                <a16:creationId xmlns:a16="http://schemas.microsoft.com/office/drawing/2014/main" id="{6E041DAB-7F1F-12BC-554C-EACDA30B7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BA940B-5831-2955-9DFC-285121448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2583" y="4729841"/>
            <a:ext cx="4649872" cy="1399792"/>
          </a:xfrm>
        </p:spPr>
        <p:txBody>
          <a:bodyPr>
            <a:normAutofit fontScale="90000"/>
          </a:bodyPr>
          <a:lstStyle/>
          <a:p>
            <a:pPr algn="r"/>
            <a:r>
              <a:rPr lang="de-DE">
                <a:solidFill>
                  <a:srgbClr val="FFFFFF"/>
                </a:solidFill>
              </a:rPr>
              <a:t>Audio </a:t>
            </a:r>
            <a:r>
              <a:rPr lang="de-DE" err="1">
                <a:solidFill>
                  <a:srgbClr val="FFFFFF"/>
                </a:solidFill>
              </a:rPr>
              <a:t>Similarity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D803BD-3715-81FB-18C9-FC0D33149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231" y="1499876"/>
            <a:ext cx="3860969" cy="2059753"/>
          </a:xfrm>
        </p:spPr>
        <p:txBody>
          <a:bodyPr anchor="ctr">
            <a:normAutofit/>
          </a:bodyPr>
          <a:lstStyle/>
          <a:p>
            <a:pPr algn="l"/>
            <a:r>
              <a:rPr lang="de-DE">
                <a:solidFill>
                  <a:srgbClr val="FFFFFF"/>
                </a:solidFill>
              </a:rPr>
              <a:t>Philipp Dingfelder,</a:t>
            </a:r>
          </a:p>
          <a:p>
            <a:pPr algn="l"/>
            <a:r>
              <a:rPr lang="de-DE">
                <a:solidFill>
                  <a:srgbClr val="FFFFFF"/>
                </a:solidFill>
              </a:rPr>
              <a:t>Florian Frey,</a:t>
            </a:r>
          </a:p>
          <a:p>
            <a:pPr algn="l"/>
            <a:r>
              <a:rPr lang="de-DE">
                <a:solidFill>
                  <a:srgbClr val="FFFFFF"/>
                </a:solidFill>
              </a:rPr>
              <a:t>Frederick Neugebauer,</a:t>
            </a:r>
          </a:p>
          <a:p>
            <a:pPr algn="l"/>
            <a:r>
              <a:rPr lang="de-DE">
                <a:solidFill>
                  <a:srgbClr val="FFFFFF"/>
                </a:solidFill>
              </a:rPr>
              <a:t>Alisa Rogner</a:t>
            </a:r>
          </a:p>
        </p:txBody>
      </p:sp>
    </p:spTree>
    <p:extLst>
      <p:ext uri="{BB962C8B-B14F-4D97-AF65-F5344CB8AC3E}">
        <p14:creationId xmlns:p14="http://schemas.microsoft.com/office/powerpoint/2010/main" val="136445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650331-DDAD-97D3-EF15-3CB20BFB8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4200"/>
              <a:t>CNN zur Dimensionsreduktion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AE5340-85D2-8707-AD6C-B0A5FFD9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de-DE" sz="2200"/>
              <a:t>Trainieren auf der Zielaufgabe (Genre Classification)</a:t>
            </a:r>
          </a:p>
          <a:p>
            <a:r>
              <a:rPr lang="de-DE" sz="2200"/>
              <a:t>Verwendung bestimmter Ausgabelayer zur Feature-Extraktion</a:t>
            </a:r>
          </a:p>
          <a:p>
            <a:pPr marL="0" indent="0">
              <a:buNone/>
            </a:pPr>
            <a:r>
              <a:rPr lang="de-DE" sz="2200">
                <a:sym typeface="Wingdings" panose="05000000000000000000" pitchFamily="2" charset="2"/>
              </a:rPr>
              <a:t> Geringere Dimensionalität als Rohdaten (Spectrogramme), aber aussagekräftiger als Genre</a:t>
            </a:r>
            <a:endParaRPr lang="de-DE" sz="2200"/>
          </a:p>
        </p:txBody>
      </p:sp>
      <p:pic>
        <p:nvPicPr>
          <p:cNvPr id="4" name="Grafik 3" descr="figure 2">
            <a:extLst>
              <a:ext uri="{FF2B5EF4-FFF2-40B4-BE49-F238E27FC236}">
                <a16:creationId xmlns:a16="http://schemas.microsoft.com/office/drawing/2014/main" id="{9D28FDEF-A608-02BD-DA35-7783D46D9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9856" y="481343"/>
            <a:ext cx="2202246" cy="5895313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063C03-7B3F-7BFD-2687-35F53D05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386A-C363-4AD5-9338-52ED93620C9C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DF92F0-D06C-1553-6FD6-9B8E5E1A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7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721E43-8115-4E79-C88F-8A2778AE6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err="1">
                <a:ea typeface="Calibri Light"/>
                <a:cs typeface="Calibri Light"/>
              </a:rPr>
              <a:t>Evaluierung</a:t>
            </a:r>
            <a:endParaRPr lang="en-US">
              <a:ea typeface="Calibri Light"/>
              <a:cs typeface="Calibri Light"/>
            </a:endParaRPr>
          </a:p>
        </p:txBody>
      </p:sp>
      <p:pic>
        <p:nvPicPr>
          <p:cNvPr id="5" name="Picture 4" descr="Schreibtisch mit Produktivitätsgegenständen">
            <a:extLst>
              <a:ext uri="{FF2B5EF4-FFF2-40B4-BE49-F238E27FC236}">
                <a16:creationId xmlns:a16="http://schemas.microsoft.com/office/drawing/2014/main" id="{DD63D0AC-1398-98D6-AF14-00E869E42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58" r="1260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697036-3454-AF37-12C3-F8597DFB0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Calibri"/>
                <a:cs typeface="Calibri"/>
              </a:rPr>
              <a:t>2 </a:t>
            </a:r>
            <a:r>
              <a:rPr lang="en-US" sz="2400" err="1">
                <a:ea typeface="Calibri"/>
                <a:cs typeface="Calibri"/>
              </a:rPr>
              <a:t>Verschiedene</a:t>
            </a:r>
            <a:r>
              <a:rPr lang="en-US" sz="2400">
                <a:ea typeface="Calibri"/>
                <a:cs typeface="Calibri"/>
              </a:rPr>
              <a:t> </a:t>
            </a:r>
            <a:r>
              <a:rPr lang="en-US" sz="2400" err="1">
                <a:ea typeface="Calibri"/>
                <a:cs typeface="Calibri"/>
              </a:rPr>
              <a:t>Ansätze</a:t>
            </a:r>
            <a:r>
              <a:rPr lang="en-US" sz="2400">
                <a:ea typeface="Calibri"/>
                <a:cs typeface="Calibri"/>
              </a:rPr>
              <a:t>: </a:t>
            </a:r>
          </a:p>
          <a:p>
            <a:pPr lvl="1"/>
            <a:r>
              <a:rPr lang="en-US" err="1">
                <a:ea typeface="Calibri"/>
                <a:cs typeface="Calibri"/>
              </a:rPr>
              <a:t>Graphische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Auswertung</a:t>
            </a:r>
            <a:endParaRPr lang="en-US">
              <a:ea typeface="Calibri"/>
              <a:cs typeface="Calibri"/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400" err="1">
                <a:ea typeface="Calibri"/>
                <a:cs typeface="Calibri"/>
              </a:rPr>
              <a:t>Bilder</a:t>
            </a:r>
            <a:r>
              <a:rPr lang="en-US" sz="2400">
                <a:ea typeface="Calibri"/>
                <a:cs typeface="Calibri"/>
              </a:rPr>
              <a:t> </a:t>
            </a:r>
            <a:r>
              <a:rPr lang="en-US" sz="2400" err="1">
                <a:ea typeface="Calibri"/>
                <a:cs typeface="Calibri"/>
              </a:rPr>
              <a:t>plotten</a:t>
            </a:r>
            <a:endParaRPr lang="en-US" sz="2400">
              <a:ea typeface="Calibri"/>
              <a:cs typeface="Calibri"/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400">
                <a:ea typeface="Calibri"/>
                <a:cs typeface="Calibri"/>
              </a:rPr>
              <a:t>PCA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400">
                <a:ea typeface="Calibri"/>
                <a:cs typeface="Calibri"/>
              </a:rPr>
              <a:t>TSNE</a:t>
            </a:r>
          </a:p>
          <a:p>
            <a:pPr lvl="1"/>
            <a:r>
              <a:rPr lang="en-US" err="1">
                <a:ea typeface="Calibri"/>
                <a:cs typeface="Calibri"/>
              </a:rPr>
              <a:t>Statistische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Auswertung</a:t>
            </a:r>
            <a:endParaRPr lang="en-US">
              <a:ea typeface="Calibri"/>
              <a:cs typeface="Calibri"/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400" err="1">
                <a:ea typeface="Calibri"/>
                <a:cs typeface="Calibri"/>
              </a:rPr>
              <a:t>kNN</a:t>
            </a:r>
            <a:r>
              <a:rPr lang="en-US" sz="2400">
                <a:ea typeface="Calibri"/>
                <a:cs typeface="Calibri"/>
              </a:rPr>
              <a:t>-Classifier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4D1075-844B-B652-1F14-C2BDDDA6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7017-EA2B-4EFE-8990-F2D6A670A1B7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5DA955-9340-2868-E080-20AAC14D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274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EBD92C-992E-C0C1-A3FB-647ED764F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4800">
                <a:ea typeface="Calibri Light"/>
                <a:cs typeface="Calibri Light"/>
              </a:rPr>
              <a:t>Graphische Auswertung</a:t>
            </a:r>
            <a:endParaRPr lang="de-DE" sz="4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46592-AA99-D428-5879-8D254737E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sz="22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de-DE" sz="3200">
                <a:ea typeface="Calibri"/>
                <a:cs typeface="Calibri"/>
              </a:rPr>
              <a:t>Gegenüberstellung der decodierten Bilder</a:t>
            </a:r>
          </a:p>
          <a:p>
            <a:pPr marL="0" indent="0">
              <a:buNone/>
            </a:pPr>
            <a:endParaRPr lang="de-DE" sz="2200"/>
          </a:p>
        </p:txBody>
      </p:sp>
      <p:pic>
        <p:nvPicPr>
          <p:cNvPr id="4" name="Grafik 3" descr="Ein Bild, das Screenshot, Schwarzweiß, Rechteck, monochrom enthält.&#10;&#10;Automatisch generierte Beschreibung">
            <a:extLst>
              <a:ext uri="{FF2B5EF4-FFF2-40B4-BE49-F238E27FC236}">
                <a16:creationId xmlns:a16="http://schemas.microsoft.com/office/drawing/2014/main" id="{7F8601B8-CD36-F938-6600-6D5E149E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892223"/>
            <a:ext cx="10917936" cy="2756778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0D4EBA-8374-F8AA-C7F1-DDD0F682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E8E2-61C0-498B-B385-479C84F6C58E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4AD1BA-8E5B-3A31-E5AE-E3D32515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75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B4F63-8B5B-C74A-A17F-D2AE279F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Graphische Auswertung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9EAE2-2B64-8B5B-41B9-C13CF5C40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>
                <a:ea typeface="Calibri"/>
                <a:cs typeface="Calibri"/>
              </a:rPr>
              <a:t>PCA = </a:t>
            </a:r>
            <a:r>
              <a:rPr lang="de-DE" err="1">
                <a:ea typeface="Calibri"/>
                <a:cs typeface="Calibri"/>
              </a:rPr>
              <a:t>Principal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component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analysis</a:t>
            </a:r>
            <a:endParaRPr lang="de-DE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de-DE" sz="2800">
                <a:sym typeface="Wingdings" panose="05000000000000000000" pitchFamily="2" charset="2"/>
              </a:rPr>
              <a:t>Lineare Dimensionsreduktion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de-DE" sz="2800">
                <a:sym typeface="Wingdings" panose="05000000000000000000" pitchFamily="2" charset="2"/>
              </a:rPr>
              <a:t>Anwendung von Singular Value </a:t>
            </a:r>
            <a:r>
              <a:rPr lang="de-DE" sz="2800" err="1">
                <a:sym typeface="Wingdings" panose="05000000000000000000" pitchFamily="2" charset="2"/>
              </a:rPr>
              <a:t>Decomposition</a:t>
            </a:r>
            <a:r>
              <a:rPr lang="de-DE" sz="2800">
                <a:sym typeface="Wingdings" panose="05000000000000000000" pitchFamily="2" charset="2"/>
              </a:rPr>
              <a:t>, um die Daten auf einen niedrigen dimensionalen Raum zu übertragen</a:t>
            </a:r>
            <a:endParaRPr lang="de-DE" sz="2800"/>
          </a:p>
          <a:p>
            <a:pPr marL="0" indent="0">
              <a:buNone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8A2580-98A3-CDA0-C92C-4A7DA38E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8" y="3751006"/>
            <a:ext cx="3789842" cy="242595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B43B81-3FEE-1308-D0C2-1B614A30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131" y="3720153"/>
            <a:ext cx="3742249" cy="24259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425195C-A7E4-24D8-4183-287D8072E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380" y="3706529"/>
            <a:ext cx="3884260" cy="2426205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0197BE-0D99-6003-57BE-9C87A04F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822D-B656-4B25-96EA-18A6BBFF8E06}" type="datetime1">
              <a:rPr lang="de-DE" smtClean="0"/>
              <a:t>23.07.2023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5566C38-C40B-58E0-74B7-BF0D45E1E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435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99C22-2783-F990-B97F-59E57811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Graphische Auswertung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F1E3C-9A7E-8A55-5138-C381CBE29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>
                <a:ea typeface="Calibri"/>
                <a:cs typeface="Calibri"/>
              </a:rPr>
              <a:t>TSNE = </a:t>
            </a:r>
            <a:r>
              <a:rPr lang="de-DE" sz="2000" b="0" i="0">
                <a:solidFill>
                  <a:srgbClr val="212529"/>
                </a:solidFill>
                <a:effectLst/>
                <a:latin typeface="-apple-system"/>
              </a:rPr>
              <a:t>T-</a:t>
            </a:r>
            <a:r>
              <a:rPr lang="de-DE" sz="2000" b="0" i="0" err="1">
                <a:solidFill>
                  <a:srgbClr val="212529"/>
                </a:solidFill>
                <a:effectLst/>
                <a:latin typeface="-apple-system"/>
              </a:rPr>
              <a:t>distributed</a:t>
            </a:r>
            <a:r>
              <a:rPr lang="de-DE" sz="2000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de-DE" sz="2000" b="0" i="0" err="1">
                <a:solidFill>
                  <a:srgbClr val="212529"/>
                </a:solidFill>
                <a:effectLst/>
                <a:latin typeface="-apple-system"/>
              </a:rPr>
              <a:t>Stochastic</a:t>
            </a:r>
            <a:r>
              <a:rPr lang="de-DE" sz="2000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de-DE" sz="2000" b="0" i="0" err="1">
                <a:solidFill>
                  <a:srgbClr val="212529"/>
                </a:solidFill>
                <a:effectLst/>
                <a:latin typeface="-apple-system"/>
              </a:rPr>
              <a:t>Neighbor</a:t>
            </a:r>
            <a:r>
              <a:rPr lang="de-DE" sz="2000" b="0" i="0">
                <a:solidFill>
                  <a:srgbClr val="212529"/>
                </a:solidFill>
                <a:effectLst/>
                <a:latin typeface="-apple-system"/>
              </a:rPr>
              <a:t> Embedding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de-DE" sz="2000">
                <a:solidFill>
                  <a:srgbClr val="212529"/>
                </a:solidFill>
                <a:latin typeface="-apple-system"/>
                <a:sym typeface="Wingdings" panose="05000000000000000000" pitchFamily="2" charset="2"/>
              </a:rPr>
              <a:t>Tool zur Visualisierung von Hochdimensionalen Daten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de-DE" sz="2000" b="0" i="0">
                <a:solidFill>
                  <a:srgbClr val="212529"/>
                </a:solidFill>
                <a:effectLst/>
                <a:latin typeface="-apple-system"/>
                <a:sym typeface="Wingdings" panose="05000000000000000000" pitchFamily="2" charset="2"/>
              </a:rPr>
              <a:t>Konvertiert Ähnlichkeit z</a:t>
            </a:r>
            <a:r>
              <a:rPr lang="de-DE" sz="2000">
                <a:solidFill>
                  <a:srgbClr val="212529"/>
                </a:solidFill>
                <a:latin typeface="-apple-system"/>
                <a:sym typeface="Wingdings" panose="05000000000000000000" pitchFamily="2" charset="2"/>
              </a:rPr>
              <a:t>wischen Datenpunkten zu einer gemeinsamen Wahrscheinlichkeit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de-DE" sz="2000">
                <a:solidFill>
                  <a:srgbClr val="212529"/>
                </a:solidFill>
                <a:latin typeface="-apple-system"/>
                <a:sym typeface="Wingdings" panose="05000000000000000000" pitchFamily="2" charset="2"/>
              </a:rPr>
              <a:t>Versucht </a:t>
            </a:r>
            <a:r>
              <a:rPr lang="de-DE" sz="2000" err="1">
                <a:solidFill>
                  <a:srgbClr val="212529"/>
                </a:solidFill>
                <a:latin typeface="-apple-system"/>
                <a:sym typeface="Wingdings" panose="05000000000000000000" pitchFamily="2" charset="2"/>
              </a:rPr>
              <a:t>Kullback</a:t>
            </a:r>
            <a:r>
              <a:rPr lang="de-DE" sz="2000">
                <a:solidFill>
                  <a:srgbClr val="212529"/>
                </a:solidFill>
                <a:latin typeface="-apple-system"/>
                <a:sym typeface="Wingdings" panose="05000000000000000000" pitchFamily="2" charset="2"/>
              </a:rPr>
              <a:t> </a:t>
            </a:r>
            <a:r>
              <a:rPr lang="de-DE" sz="2000" err="1">
                <a:solidFill>
                  <a:srgbClr val="212529"/>
                </a:solidFill>
                <a:latin typeface="-apple-system"/>
                <a:sym typeface="Wingdings" panose="05000000000000000000" pitchFamily="2" charset="2"/>
              </a:rPr>
              <a:t>Leibler</a:t>
            </a:r>
            <a:r>
              <a:rPr lang="de-DE" sz="2000">
                <a:solidFill>
                  <a:srgbClr val="212529"/>
                </a:solidFill>
                <a:latin typeface="-apple-system"/>
                <a:sym typeface="Wingdings" panose="05000000000000000000" pitchFamily="2" charset="2"/>
              </a:rPr>
              <a:t> Divergenz zwischen den zweidimensionalen Wahrscheinlichkeiten und den hochdimensionalen Daten zu minimieren</a:t>
            </a:r>
            <a:endParaRPr lang="de-DE" sz="2400" b="0" i="0">
              <a:solidFill>
                <a:srgbClr val="212529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73A245-10A3-CDAF-8E17-F2880BF5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85" y="3969963"/>
            <a:ext cx="3738880" cy="23419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D4654E3-D8B3-AF61-57E1-F853C9488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44" y="3969963"/>
            <a:ext cx="3674983" cy="2341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14C9090-E0E6-8F7E-0511-583FCBF5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206" y="4049221"/>
            <a:ext cx="3511078" cy="2183419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39E89E-53B4-3526-0BA0-D7D73B23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3D731-DA6E-4310-A2B5-2CB5CAB68BF5}" type="datetime1">
              <a:rPr lang="de-DE" smtClean="0"/>
              <a:t>23.07.2023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C454C7A-7D9C-7B15-736D-5B5EFDB6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5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5FE05-824E-E015-D46F-3CDC4154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Statistische Auswertung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B7C6-D50A-8B7A-F3AE-56019B49E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Calibri"/>
                <a:cs typeface="Calibri"/>
              </a:rPr>
              <a:t>Training eines </a:t>
            </a:r>
            <a:r>
              <a:rPr lang="de-DE" err="1">
                <a:ea typeface="Calibri"/>
                <a:cs typeface="Calibri"/>
              </a:rPr>
              <a:t>kNN</a:t>
            </a:r>
            <a:r>
              <a:rPr lang="de-DE">
                <a:ea typeface="Calibri"/>
                <a:cs typeface="Calibri"/>
              </a:rPr>
              <a:t>-Klassifikators auf den </a:t>
            </a:r>
            <a:r>
              <a:rPr lang="de-DE" err="1">
                <a:ea typeface="Calibri"/>
                <a:cs typeface="Calibri"/>
              </a:rPr>
              <a:t>dimensionreduzierten</a:t>
            </a:r>
            <a:r>
              <a:rPr lang="de-DE">
                <a:ea typeface="Calibri"/>
                <a:cs typeface="Calibri"/>
              </a:rPr>
              <a:t> Testdaten </a:t>
            </a:r>
            <a:r>
              <a:rPr lang="de-DE"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de-DE">
                <a:ea typeface="Calibri"/>
                <a:cs typeface="Calibri"/>
              </a:rPr>
              <a:t> Auswertung nur auf dem Encoder</a:t>
            </a:r>
          </a:p>
          <a:p>
            <a:r>
              <a:rPr lang="de-DE">
                <a:ea typeface="Calibri"/>
                <a:cs typeface="Calibri"/>
              </a:rPr>
              <a:t>Vergleich des vorhergesagten Genres des </a:t>
            </a:r>
            <a:r>
              <a:rPr lang="de-DE" err="1">
                <a:ea typeface="Calibri"/>
                <a:cs typeface="Calibri"/>
              </a:rPr>
              <a:t>kNNs</a:t>
            </a:r>
            <a:r>
              <a:rPr lang="de-DE">
                <a:ea typeface="Calibri" panose="020F0502020204030204"/>
                <a:cs typeface="Calibri" panose="020F0502020204030204"/>
              </a:rPr>
              <a:t> für k=1 mit dem tatsächlichen Genre</a:t>
            </a:r>
          </a:p>
          <a:p>
            <a:pPr marL="0" indent="0">
              <a:buNone/>
            </a:pPr>
            <a:endParaRPr lang="de-DE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de-DE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de-DE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de-DE">
                <a:ea typeface="Calibri" panose="020F0502020204030204"/>
                <a:cs typeface="Calibri" panose="020F0502020204030204"/>
                <a:sym typeface="Wingdings" panose="05000000000000000000" pitchFamily="2" charset="2"/>
              </a:rPr>
              <a:t> Convolutional Autoencoder mit 3 Sekunden Daten mit bester ACC</a:t>
            </a:r>
            <a:endParaRPr lang="de-DE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564CB9B-9371-6012-C9AE-704AFE711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052711"/>
              </p:ext>
            </p:extLst>
          </p:nvPr>
        </p:nvGraphicFramePr>
        <p:xfrm>
          <a:off x="922545" y="3572275"/>
          <a:ext cx="10210015" cy="14795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2003">
                  <a:extLst>
                    <a:ext uri="{9D8B030D-6E8A-4147-A177-3AD203B41FA5}">
                      <a16:colId xmlns:a16="http://schemas.microsoft.com/office/drawing/2014/main" val="2610419873"/>
                    </a:ext>
                  </a:extLst>
                </a:gridCol>
                <a:gridCol w="2042003">
                  <a:extLst>
                    <a:ext uri="{9D8B030D-6E8A-4147-A177-3AD203B41FA5}">
                      <a16:colId xmlns:a16="http://schemas.microsoft.com/office/drawing/2014/main" val="1086703218"/>
                    </a:ext>
                  </a:extLst>
                </a:gridCol>
                <a:gridCol w="2042003">
                  <a:extLst>
                    <a:ext uri="{9D8B030D-6E8A-4147-A177-3AD203B41FA5}">
                      <a16:colId xmlns:a16="http://schemas.microsoft.com/office/drawing/2014/main" val="1216658630"/>
                    </a:ext>
                  </a:extLst>
                </a:gridCol>
                <a:gridCol w="2042003">
                  <a:extLst>
                    <a:ext uri="{9D8B030D-6E8A-4147-A177-3AD203B41FA5}">
                      <a16:colId xmlns:a16="http://schemas.microsoft.com/office/drawing/2014/main" val="525125557"/>
                    </a:ext>
                  </a:extLst>
                </a:gridCol>
                <a:gridCol w="2042003">
                  <a:extLst>
                    <a:ext uri="{9D8B030D-6E8A-4147-A177-3AD203B41FA5}">
                      <a16:colId xmlns:a16="http://schemas.microsoft.com/office/drawing/2014/main" val="2083489636"/>
                    </a:ext>
                  </a:extLst>
                </a:gridCol>
              </a:tblGrid>
              <a:tr h="1063037">
                <a:tc>
                  <a:txBody>
                    <a:bodyPr/>
                    <a:lstStyle/>
                    <a:p>
                      <a:r>
                        <a:rPr lang="de-DE"/>
                        <a:t>CVAE (Modell 1) </a:t>
                      </a:r>
                    </a:p>
                    <a:p>
                      <a:pPr lvl="0">
                        <a:buNone/>
                      </a:pPr>
                      <a:r>
                        <a:rPr lang="de-DE" sz="1400" b="1" u="none" strike="noStrike" noProof="0">
                          <a:solidFill>
                            <a:srgbClr val="FFFFFF"/>
                          </a:solidFill>
                        </a:rPr>
                        <a:t>mit 30 Sekunden Audio-Daten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CVAE (Modell 2) </a:t>
                      </a:r>
                    </a:p>
                    <a:p>
                      <a:pPr lvl="0">
                        <a:buNone/>
                      </a:pPr>
                      <a:r>
                        <a:rPr lang="de-DE" sz="1400" b="1" u="none" strike="noStrike" noProof="0">
                          <a:solidFill>
                            <a:srgbClr val="FFFFFF"/>
                          </a:solidFill>
                        </a:rPr>
                        <a:t>mit 30 Sekunden Audio-Daten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CAE (Modell 3) </a:t>
                      </a:r>
                    </a:p>
                    <a:p>
                      <a:pPr lvl="0">
                        <a:buNone/>
                      </a:pPr>
                      <a:r>
                        <a:rPr lang="de-DE" sz="1400"/>
                        <a:t>mit 30 Sekunden Audio-Daten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u="none" strike="noStrike" noProof="0">
                          <a:solidFill>
                            <a:srgbClr val="FFFFFF"/>
                          </a:solidFill>
                        </a:rPr>
                        <a:t>CAE (Modell 3) </a:t>
                      </a:r>
                      <a:endParaRPr lang="de-DE"/>
                    </a:p>
                    <a:p>
                      <a:pPr lvl="0">
                        <a:buNone/>
                      </a:pPr>
                      <a:r>
                        <a:rPr lang="de-DE" sz="1400" b="1" u="none" strike="noStrike" noProof="0">
                          <a:solidFill>
                            <a:srgbClr val="FFFFFF"/>
                          </a:solidFill>
                        </a:rPr>
                        <a:t>mit 3 Sekunden Audio-Daten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CNN letztes Hidden-Layer </a:t>
                      </a:r>
                    </a:p>
                    <a:p>
                      <a:pPr lvl="0">
                        <a:buNone/>
                      </a:pPr>
                      <a:r>
                        <a:rPr lang="de-DE" sz="1400" b="1" u="none" strike="noStrike" noProof="0">
                          <a:solidFill>
                            <a:srgbClr val="FFFFFF"/>
                          </a:solidFill>
                        </a:rPr>
                        <a:t>mit 3 Sekunden Audio-Daten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717788"/>
                  </a:ext>
                </a:extLst>
              </a:tr>
              <a:tr h="412733">
                <a:tc>
                  <a:txBody>
                    <a:bodyPr/>
                    <a:lstStyle/>
                    <a:p>
                      <a:r>
                        <a:rPr lang="de-DE"/>
                        <a:t>25,8 %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21,6 %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26,8 %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41,5 %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12,4 %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804810"/>
                  </a:ext>
                </a:extLst>
              </a:tr>
            </a:tbl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C07435-7336-BA04-93F2-21B4F819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ABBE-1589-4824-B778-C26E4E8731C7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941346-6BA8-2776-8BDC-7146A486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34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in Bild, das Himmel, Symmetrie, Kreis enthält.&#10;&#10;Automatisch generierte Beschreibung">
            <a:extLst>
              <a:ext uri="{FF2B5EF4-FFF2-40B4-BE49-F238E27FC236}">
                <a16:creationId xmlns:a16="http://schemas.microsoft.com/office/drawing/2014/main" id="{E973F579-FF4D-2B14-4BC3-054369CD0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8079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DD6223-3E01-8EDF-8DD7-9E1E1041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3 Applikation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818195-B801-D7D7-BC28-FAE8AFDF1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EC293D-3CA9-296B-C80C-4E7948FB0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5E85-284A-468F-A2E6-7E06639A6FEB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B34BE3-AAE5-42FD-C091-BBFCA756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48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5FDE4-5DE4-47BE-D068-BAD619EE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812683"/>
          </a:xfrm>
        </p:spPr>
        <p:txBody>
          <a:bodyPr anchor="t">
            <a:normAutofit/>
          </a:bodyPr>
          <a:lstStyle/>
          <a:p>
            <a:r>
              <a:rPr lang="de-DE" sz="3200"/>
              <a:t>Übersicht</a:t>
            </a:r>
          </a:p>
        </p:txBody>
      </p:sp>
      <p:pic>
        <p:nvPicPr>
          <p:cNvPr id="5" name="Picture 4" descr="Computerskript auf einem Bildschirm">
            <a:extLst>
              <a:ext uri="{FF2B5EF4-FFF2-40B4-BE49-F238E27FC236}">
                <a16:creationId xmlns:a16="http://schemas.microsoft.com/office/drawing/2014/main" id="{9CAE7274-155A-AEE8-D759-2366AEA7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5" r="44817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D9405-3C12-5B5F-1AF0-F63F2C5F6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1850136"/>
            <a:ext cx="5444382" cy="3591207"/>
          </a:xfrm>
        </p:spPr>
        <p:txBody>
          <a:bodyPr>
            <a:normAutofit/>
          </a:bodyPr>
          <a:lstStyle/>
          <a:p>
            <a:r>
              <a:rPr lang="de-DE" sz="1700"/>
              <a:t>Berechnung der Feature Vektoren für alle Songs</a:t>
            </a:r>
          </a:p>
          <a:p>
            <a:r>
              <a:rPr lang="de-DE" sz="1700"/>
              <a:t>Einpflegen in die </a:t>
            </a:r>
            <a:r>
              <a:rPr lang="de-DE" sz="1700" err="1"/>
              <a:t>Redis</a:t>
            </a:r>
            <a:r>
              <a:rPr lang="de-DE" sz="1700"/>
              <a:t>-Datenbank</a:t>
            </a:r>
          </a:p>
          <a:p>
            <a:r>
              <a:rPr lang="de-DE" sz="1700"/>
              <a:t>2 Nutzermöglichkeiten</a:t>
            </a:r>
          </a:p>
          <a:p>
            <a:pPr lvl="1"/>
            <a:r>
              <a:rPr lang="de-DE" sz="1700"/>
              <a:t>Upload einer Audio-Datei</a:t>
            </a:r>
          </a:p>
          <a:p>
            <a:pPr lvl="2"/>
            <a:r>
              <a:rPr lang="de-DE" sz="1700"/>
              <a:t>Erstellung des Feature Vektors im Livebetrieb</a:t>
            </a:r>
          </a:p>
          <a:p>
            <a:pPr lvl="2"/>
            <a:r>
              <a:rPr lang="de-DE" sz="1700"/>
              <a:t>Suche nach ähnlichen Songs in der Datenbank</a:t>
            </a:r>
          </a:p>
          <a:p>
            <a:pPr lvl="1"/>
            <a:r>
              <a:rPr lang="de-DE" sz="1700"/>
              <a:t>Suche in der Datenbank</a:t>
            </a:r>
          </a:p>
          <a:p>
            <a:pPr lvl="2"/>
            <a:r>
              <a:rPr lang="de-DE" sz="1700"/>
              <a:t>Abfrage des Feature Vektors aus der Datenbank</a:t>
            </a:r>
          </a:p>
          <a:p>
            <a:pPr lvl="2"/>
            <a:r>
              <a:rPr lang="de-DE" sz="1700"/>
              <a:t>Suche nach ähnlichen Songs in der Datenbank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093DA3-E2B8-2F35-35FC-E8AFCC91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02DD-5EBC-4A57-BC71-832639DF346C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4E740-1DE4-F23B-A6DB-5B0F8CE5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4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D0649C-1568-842D-1566-D765CDB8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90205"/>
            <a:ext cx="10518776" cy="1200329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5" name="Content Placeholder 4" descr="Microphone with stage lights">
            <a:extLst>
              <a:ext uri="{FF2B5EF4-FFF2-40B4-BE49-F238E27FC236}">
                <a16:creationId xmlns:a16="http://schemas.microsoft.com/office/drawing/2014/main" id="{3A409BC2-4DD3-5A59-DB9D-581638738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336" b="29036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C398C9-7F4D-96A4-EF88-9787744E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AD44-926E-48E8-A0BA-7F4A3F194091}" type="datetime1">
              <a:rPr lang="de-DE" smtClean="0"/>
              <a:t>23.07.2023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762EF-D56B-22CD-5131-D2BE2FA4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28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udioSimilarity_Demo">
            <a:hlinkClick r:id="" action="ppaction://media"/>
            <a:extLst>
              <a:ext uri="{FF2B5EF4-FFF2-40B4-BE49-F238E27FC236}">
                <a16:creationId xmlns:a16="http://schemas.microsoft.com/office/drawing/2014/main" id="{C0C016E0-AAEE-EC66-FEBF-71D6DA3BB0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863" y="-5988"/>
            <a:ext cx="10918273" cy="6863988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73B568-7CEA-0B88-CF54-037B2FC2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C9B4D-CEC6-4D4A-ABA7-0BC6F006CFB8}" type="datetime1">
              <a:rPr lang="de-DE" smtClean="0"/>
              <a:t>23.07.2023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400FBEA-9FB5-0172-411A-3656D259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2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099A72-480B-3E35-55B1-5152DAA6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/>
              <a:t>Motivation</a:t>
            </a:r>
          </a:p>
        </p:txBody>
      </p:sp>
      <p:pic>
        <p:nvPicPr>
          <p:cNvPr id="12" name="Picture 4" descr="Mikrofon und Klavier">
            <a:extLst>
              <a:ext uri="{FF2B5EF4-FFF2-40B4-BE49-F238E27FC236}">
                <a16:creationId xmlns:a16="http://schemas.microsoft.com/office/drawing/2014/main" id="{598FB094-7FDD-41A5-15A9-9C06F76DC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2" r="26650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FA5C0-FFE2-A043-D920-457059283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763812" cy="27873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Vergleich der Ähnlichkeit von Musik</a:t>
            </a:r>
          </a:p>
          <a:p>
            <a:r>
              <a:rPr lang="de-DE"/>
              <a:t>Anhand von Audiosignale</a:t>
            </a:r>
          </a:p>
          <a:p>
            <a:r>
              <a:rPr lang="de-DE"/>
              <a:t>Ziel: Applikation mit Musik-Empfehlungen anhand eines Songs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D93891-9041-0CB9-8F87-E5E7D3E2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D2C45-2A39-49BB-B271-E309455E54BE}" type="datetime1">
              <a:rPr lang="de-DE" smtClean="0"/>
              <a:t>23.07.2023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B24B4F-D438-3213-5636-A26BFB83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682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rgilenen renkli Havai kitaraları">
            <a:extLst>
              <a:ext uri="{FF2B5EF4-FFF2-40B4-BE49-F238E27FC236}">
                <a16:creationId xmlns:a16="http://schemas.microsoft.com/office/drawing/2014/main" id="{EFCDE31E-0131-1EA5-9B3B-5D6D0DBB9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9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CA978-31B0-D274-5955-E032E2EC4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4 </a:t>
            </a:r>
            <a:r>
              <a:rPr lang="en-US" sz="3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Fazit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 &amp; </a:t>
            </a:r>
            <a:r>
              <a:rPr lang="en-US" sz="3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Ausblick</a:t>
            </a:r>
            <a:endParaRPr lang="en-US" sz="3600" err="1">
              <a:solidFill>
                <a:schemeClr val="tx1">
                  <a:lumMod val="85000"/>
                  <a:lumOff val="15000"/>
                </a:schemeClr>
              </a:solidFill>
              <a:ea typeface="Calibri Light"/>
              <a:cs typeface="Calibri Ligh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3003A1-14F6-E573-1CA2-7DE4ECBE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62C9-BBCE-4CD3-B488-7A248C76C3B7}" type="datetime1">
              <a:rPr lang="de-DE" smtClean="0"/>
              <a:t>23.07.2023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8F1AC3-4061-452A-37D5-FAD644C0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81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A03A65-BD83-7209-78F4-20C173D2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de-DE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A0DFF7-B692-25E2-0D5F-A445CE83B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de-DE" sz="2400">
                <a:cs typeface="Calibri"/>
              </a:rPr>
              <a:t>Lieder anhand der vorhandenen Daten vergleichen schwer</a:t>
            </a:r>
          </a:p>
          <a:p>
            <a:r>
              <a:rPr lang="de-DE" sz="2400">
                <a:cs typeface="Calibri"/>
              </a:rPr>
              <a:t>Verschiedene </a:t>
            </a:r>
            <a:r>
              <a:rPr lang="de-DE" sz="2400" err="1">
                <a:cs typeface="Calibri"/>
              </a:rPr>
              <a:t>Classifier</a:t>
            </a:r>
            <a:r>
              <a:rPr lang="de-DE" sz="2400">
                <a:cs typeface="Calibri"/>
              </a:rPr>
              <a:t> performen ähnlichen auf den verschiedenen Daten</a:t>
            </a:r>
          </a:p>
          <a:p>
            <a:r>
              <a:rPr lang="de-DE" sz="2400" err="1">
                <a:cs typeface="Calibri"/>
              </a:rPr>
              <a:t>Spektogramme</a:t>
            </a:r>
            <a:r>
              <a:rPr lang="de-DE" sz="2400">
                <a:cs typeface="Calibri"/>
              </a:rPr>
              <a:t> eignen sich teilweise, um Lieder zu vergleichen</a:t>
            </a:r>
          </a:p>
        </p:txBody>
      </p:sp>
      <p:pic>
        <p:nvPicPr>
          <p:cNvPr id="5" name="Picture 4" descr="Mikrofon und Klavier">
            <a:extLst>
              <a:ext uri="{FF2B5EF4-FFF2-40B4-BE49-F238E27FC236}">
                <a16:creationId xmlns:a16="http://schemas.microsoft.com/office/drawing/2014/main" id="{AA72D711-6C04-9779-9A7C-A6B664D39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5" r="2739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39E7B3-114F-AFD1-78F9-D7CBFA58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81E1-F239-4E5B-8162-A6892C575EDD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7ADCB6-0B96-4D00-ACE5-F660F231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13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er Finanzgraph">
            <a:extLst>
              <a:ext uri="{FF2B5EF4-FFF2-40B4-BE49-F238E27FC236}">
                <a16:creationId xmlns:a16="http://schemas.microsoft.com/office/drawing/2014/main" id="{CA13BD8F-2C29-1FEB-7E4F-04BA696C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7" r="559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FF4026-F2E4-DF99-0FC0-2C8CB5ED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13333E-E1DA-AF5F-F380-A7538FA3D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 dirty="0"/>
              <a:t>Größeres Subdataset verwenden</a:t>
            </a:r>
          </a:p>
          <a:p>
            <a:r>
              <a:rPr lang="de-DE" sz="2000" dirty="0"/>
              <a:t>Anwendung erweitern</a:t>
            </a:r>
          </a:p>
          <a:p>
            <a:pPr lvl="1"/>
            <a:r>
              <a:rPr lang="de-DE" sz="2000" dirty="0"/>
              <a:t>z.B. detaillierte Analyse</a:t>
            </a:r>
          </a:p>
          <a:p>
            <a:pPr lvl="1"/>
            <a:r>
              <a:rPr lang="de-DE" sz="2000" dirty="0"/>
              <a:t>FMA-API anfragen und einbinden</a:t>
            </a:r>
          </a:p>
          <a:p>
            <a:pPr lvl="1"/>
            <a:r>
              <a:rPr lang="de-DE" sz="2000" dirty="0"/>
              <a:t>Komplexeres Framework</a:t>
            </a:r>
          </a:p>
          <a:p>
            <a:r>
              <a:rPr lang="de-DE" sz="2000" dirty="0"/>
              <a:t>Weitere Modellverbesserungen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279F9D-4A07-43E8-68B1-7877A4AF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0B152-9962-49CC-BE3F-B41CD4FCFF37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4E8509-37FF-E92C-49DA-7962C4C9B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73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EFD6AC7-C294-6041-BE2C-C46605501EC3}"/>
              </a:ext>
            </a:extLst>
          </p:cNvPr>
          <p:cNvSpPr txBox="1"/>
          <p:nvPr/>
        </p:nvSpPr>
        <p:spPr>
          <a:xfrm>
            <a:off x="1402984" y="5465734"/>
            <a:ext cx="10293845" cy="3000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950" b="1" err="1"/>
              <a:t>Fazit</a:t>
            </a:r>
            <a:r>
              <a:rPr lang="en-US" sz="1950" b="1"/>
              <a:t> &amp; </a:t>
            </a:r>
            <a:r>
              <a:rPr lang="en-US" sz="1950" b="1" err="1"/>
              <a:t>Ausblick</a:t>
            </a:r>
            <a:endParaRPr lang="en-US" sz="1999" b="1" err="1"/>
          </a:p>
        </p:txBody>
      </p:sp>
      <p:grpSp>
        <p:nvGrpSpPr>
          <p:cNvPr id="51" name="Group 50" descr="Number 4">
            <a:extLst>
              <a:ext uri="{FF2B5EF4-FFF2-40B4-BE49-F238E27FC236}">
                <a16:creationId xmlns:a16="http://schemas.microsoft.com/office/drawing/2014/main" id="{054883CB-B978-CE45-8B59-C25B4E51B2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>
            <a:grpSpLocks/>
          </p:cNvGrpSpPr>
          <p:nvPr/>
        </p:nvGrpSpPr>
        <p:grpSpPr>
          <a:xfrm>
            <a:off x="757764" y="5367599"/>
            <a:ext cx="372448" cy="495638"/>
            <a:chOff x="723263" y="5368103"/>
            <a:chExt cx="431574" cy="495767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B8EF474-AC5B-9D4B-927A-FF8662825E2A}"/>
                </a:ext>
              </a:extLst>
            </p:cNvPr>
            <p:cNvSpPr/>
            <p:nvPr/>
          </p:nvSpPr>
          <p:spPr>
            <a:xfrm>
              <a:off x="729310" y="5372454"/>
              <a:ext cx="425527" cy="491416"/>
            </a:xfrm>
            <a:custGeom>
              <a:avLst/>
              <a:gdLst>
                <a:gd name="connsiteX0" fmla="*/ 425454 w 425527"/>
                <a:gd name="connsiteY0" fmla="*/ 317459 h 491416"/>
                <a:gd name="connsiteX1" fmla="*/ 335120 w 425527"/>
                <a:gd name="connsiteY1" fmla="*/ 317459 h 491416"/>
                <a:gd name="connsiteX2" fmla="*/ 335120 w 425527"/>
                <a:gd name="connsiteY2" fmla="*/ 0 h 491416"/>
                <a:gd name="connsiteX3" fmla="*/ 223586 w 425527"/>
                <a:gd name="connsiteY3" fmla="*/ 0 h 491416"/>
                <a:gd name="connsiteX4" fmla="*/ 229596 w 425527"/>
                <a:gd name="connsiteY4" fmla="*/ 4277 h 491416"/>
                <a:gd name="connsiteX5" fmla="*/ 6010 w 425527"/>
                <a:gd name="connsiteY5" fmla="*/ 320925 h 491416"/>
                <a:gd name="connsiteX6" fmla="*/ 0 w 425527"/>
                <a:gd name="connsiteY6" fmla="*/ 316648 h 491416"/>
                <a:gd name="connsiteX7" fmla="*/ 0 w 425527"/>
                <a:gd name="connsiteY7" fmla="*/ 316648 h 491416"/>
                <a:gd name="connsiteX8" fmla="*/ 0 w 425527"/>
                <a:gd name="connsiteY8" fmla="*/ 388178 h 491416"/>
                <a:gd name="connsiteX9" fmla="*/ 245561 w 425527"/>
                <a:gd name="connsiteY9" fmla="*/ 388178 h 491416"/>
                <a:gd name="connsiteX10" fmla="*/ 245561 w 425527"/>
                <a:gd name="connsiteY10" fmla="*/ 491416 h 491416"/>
                <a:gd name="connsiteX11" fmla="*/ 335157 w 425527"/>
                <a:gd name="connsiteY11" fmla="*/ 491416 h 491416"/>
                <a:gd name="connsiteX12" fmla="*/ 335157 w 425527"/>
                <a:gd name="connsiteY12" fmla="*/ 388178 h 491416"/>
                <a:gd name="connsiteX13" fmla="*/ 425528 w 425527"/>
                <a:gd name="connsiteY13" fmla="*/ 388178 h 491416"/>
                <a:gd name="connsiteX14" fmla="*/ 425528 w 425527"/>
                <a:gd name="connsiteY14" fmla="*/ 317459 h 491416"/>
                <a:gd name="connsiteX15" fmla="*/ 245524 w 425527"/>
                <a:gd name="connsiteY15" fmla="*/ 317459 h 491416"/>
                <a:gd name="connsiteX16" fmla="*/ 97376 w 425527"/>
                <a:gd name="connsiteY16" fmla="*/ 317459 h 491416"/>
                <a:gd name="connsiteX17" fmla="*/ 232988 w 425527"/>
                <a:gd name="connsiteY17" fmla="*/ 121600 h 491416"/>
                <a:gd name="connsiteX18" fmla="*/ 245524 w 425527"/>
                <a:gd name="connsiteY18" fmla="*/ 121600 h 49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5527" h="491416">
                  <a:moveTo>
                    <a:pt x="425454" y="317459"/>
                  </a:moveTo>
                  <a:lnTo>
                    <a:pt x="335120" y="317459"/>
                  </a:lnTo>
                  <a:lnTo>
                    <a:pt x="335120" y="0"/>
                  </a:lnTo>
                  <a:lnTo>
                    <a:pt x="223586" y="0"/>
                  </a:lnTo>
                  <a:lnTo>
                    <a:pt x="229596" y="4277"/>
                  </a:lnTo>
                  <a:lnTo>
                    <a:pt x="6010" y="320925"/>
                  </a:lnTo>
                  <a:lnTo>
                    <a:pt x="0" y="316648"/>
                  </a:lnTo>
                  <a:lnTo>
                    <a:pt x="0" y="316648"/>
                  </a:lnTo>
                  <a:lnTo>
                    <a:pt x="0" y="388178"/>
                  </a:lnTo>
                  <a:lnTo>
                    <a:pt x="245561" y="388178"/>
                  </a:lnTo>
                  <a:lnTo>
                    <a:pt x="245561" y="491416"/>
                  </a:lnTo>
                  <a:lnTo>
                    <a:pt x="335157" y="491416"/>
                  </a:lnTo>
                  <a:lnTo>
                    <a:pt x="335157" y="388178"/>
                  </a:lnTo>
                  <a:lnTo>
                    <a:pt x="425528" y="388178"/>
                  </a:lnTo>
                  <a:lnTo>
                    <a:pt x="425528" y="317459"/>
                  </a:lnTo>
                  <a:close/>
                  <a:moveTo>
                    <a:pt x="245524" y="317459"/>
                  </a:moveTo>
                  <a:lnTo>
                    <a:pt x="97376" y="317459"/>
                  </a:lnTo>
                  <a:lnTo>
                    <a:pt x="232988" y="121600"/>
                  </a:lnTo>
                  <a:lnTo>
                    <a:pt x="245524" y="12160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06F9EAA-62B8-9E4A-8902-DA1D356F486F}"/>
                </a:ext>
              </a:extLst>
            </p:cNvPr>
            <p:cNvSpPr/>
            <p:nvPr/>
          </p:nvSpPr>
          <p:spPr>
            <a:xfrm>
              <a:off x="924542" y="5372454"/>
              <a:ext cx="139925" cy="152055"/>
            </a:xfrm>
            <a:custGeom>
              <a:avLst/>
              <a:gdLst>
                <a:gd name="connsiteX0" fmla="*/ 34364 w 139925"/>
                <a:gd name="connsiteY0" fmla="*/ 4277 h 152055"/>
                <a:gd name="connsiteX1" fmla="*/ 0 w 139925"/>
                <a:gd name="connsiteY1" fmla="*/ 52947 h 152055"/>
                <a:gd name="connsiteX2" fmla="*/ 139925 w 139925"/>
                <a:gd name="connsiteY2" fmla="*/ 152056 h 152055"/>
                <a:gd name="connsiteX3" fmla="*/ 139925 w 139925"/>
                <a:gd name="connsiteY3" fmla="*/ 0 h 152055"/>
                <a:gd name="connsiteX4" fmla="*/ 28354 w 139925"/>
                <a:gd name="connsiteY4" fmla="*/ 0 h 152055"/>
                <a:gd name="connsiteX5" fmla="*/ 28354 w 139925"/>
                <a:gd name="connsiteY5" fmla="*/ 0 h 152055"/>
                <a:gd name="connsiteX6" fmla="*/ 28354 w 139925"/>
                <a:gd name="connsiteY6" fmla="*/ 0 h 152055"/>
                <a:gd name="connsiteX7" fmla="*/ 34364 w 139925"/>
                <a:gd name="connsiteY7" fmla="*/ 4277 h 15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925" h="152055">
                  <a:moveTo>
                    <a:pt x="34364" y="4277"/>
                  </a:moveTo>
                  <a:lnTo>
                    <a:pt x="0" y="52947"/>
                  </a:lnTo>
                  <a:lnTo>
                    <a:pt x="139925" y="152056"/>
                  </a:lnTo>
                  <a:lnTo>
                    <a:pt x="139925" y="0"/>
                  </a:lnTo>
                  <a:lnTo>
                    <a:pt x="28354" y="0"/>
                  </a:lnTo>
                  <a:lnTo>
                    <a:pt x="28354" y="0"/>
                  </a:lnTo>
                  <a:lnTo>
                    <a:pt x="28354" y="0"/>
                  </a:lnTo>
                  <a:lnTo>
                    <a:pt x="34364" y="4277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EE9E047-C433-944D-A9ED-C4B434D5321E}"/>
                </a:ext>
              </a:extLst>
            </p:cNvPr>
            <p:cNvSpPr/>
            <p:nvPr/>
          </p:nvSpPr>
          <p:spPr>
            <a:xfrm>
              <a:off x="847703" y="5425400"/>
              <a:ext cx="307098" cy="326603"/>
            </a:xfrm>
            <a:custGeom>
              <a:avLst/>
              <a:gdLst>
                <a:gd name="connsiteX0" fmla="*/ 216728 w 307098"/>
                <a:gd name="connsiteY0" fmla="*/ 99257 h 326603"/>
                <a:gd name="connsiteX1" fmla="*/ 216728 w 307098"/>
                <a:gd name="connsiteY1" fmla="*/ 262558 h 326603"/>
                <a:gd name="connsiteX2" fmla="*/ 127131 w 307098"/>
                <a:gd name="connsiteY2" fmla="*/ 198808 h 326603"/>
                <a:gd name="connsiteX3" fmla="*/ 127131 w 307098"/>
                <a:gd name="connsiteY3" fmla="*/ 68654 h 326603"/>
                <a:gd name="connsiteX4" fmla="*/ 114595 w 307098"/>
                <a:gd name="connsiteY4" fmla="*/ 68654 h 326603"/>
                <a:gd name="connsiteX5" fmla="*/ 58219 w 307098"/>
                <a:gd name="connsiteY5" fmla="*/ 150102 h 326603"/>
                <a:gd name="connsiteX6" fmla="*/ 0 w 307098"/>
                <a:gd name="connsiteY6" fmla="*/ 108843 h 326603"/>
                <a:gd name="connsiteX7" fmla="*/ 76839 w 307098"/>
                <a:gd name="connsiteY7" fmla="*/ 0 h 326603"/>
                <a:gd name="connsiteX8" fmla="*/ 307061 w 307098"/>
                <a:gd name="connsiteY8" fmla="*/ 264697 h 326603"/>
                <a:gd name="connsiteX9" fmla="*/ 219751 w 307098"/>
                <a:gd name="connsiteY9" fmla="*/ 264697 h 326603"/>
                <a:gd name="connsiteX10" fmla="*/ 307098 w 307098"/>
                <a:gd name="connsiteY10" fmla="*/ 326603 h 326603"/>
                <a:gd name="connsiteX11" fmla="*/ 307098 w 307098"/>
                <a:gd name="connsiteY11" fmla="*/ 264549 h 32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098" h="326603">
                  <a:moveTo>
                    <a:pt x="216728" y="99257"/>
                  </a:moveTo>
                  <a:lnTo>
                    <a:pt x="216728" y="262558"/>
                  </a:lnTo>
                  <a:lnTo>
                    <a:pt x="127131" y="198808"/>
                  </a:lnTo>
                  <a:lnTo>
                    <a:pt x="127131" y="68654"/>
                  </a:lnTo>
                  <a:lnTo>
                    <a:pt x="114595" y="68654"/>
                  </a:lnTo>
                  <a:lnTo>
                    <a:pt x="58219" y="150102"/>
                  </a:lnTo>
                  <a:lnTo>
                    <a:pt x="0" y="108843"/>
                  </a:lnTo>
                  <a:lnTo>
                    <a:pt x="76839" y="0"/>
                  </a:lnTo>
                  <a:close/>
                  <a:moveTo>
                    <a:pt x="307061" y="264697"/>
                  </a:moveTo>
                  <a:lnTo>
                    <a:pt x="219751" y="264697"/>
                  </a:lnTo>
                  <a:lnTo>
                    <a:pt x="307098" y="326603"/>
                  </a:lnTo>
                  <a:lnTo>
                    <a:pt x="307098" y="264549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A1C3D32-A9D9-E244-93C6-72C2729BE4AC}"/>
                </a:ext>
              </a:extLst>
            </p:cNvPr>
            <p:cNvSpPr/>
            <p:nvPr/>
          </p:nvSpPr>
          <p:spPr>
            <a:xfrm>
              <a:off x="770827" y="5534243"/>
              <a:ext cx="383974" cy="316758"/>
            </a:xfrm>
            <a:custGeom>
              <a:avLst/>
              <a:gdLst>
                <a:gd name="connsiteX0" fmla="*/ 135095 w 383974"/>
                <a:gd name="connsiteY0" fmla="*/ 41259 h 316758"/>
                <a:gd name="connsiteX1" fmla="*/ 59252 w 383974"/>
                <a:gd name="connsiteY1" fmla="*/ 150802 h 316758"/>
                <a:gd name="connsiteX2" fmla="*/ 0 w 383974"/>
                <a:gd name="connsiteY2" fmla="*/ 108843 h 316758"/>
                <a:gd name="connsiteX3" fmla="*/ 76876 w 383974"/>
                <a:gd name="connsiteY3" fmla="*/ 0 h 316758"/>
                <a:gd name="connsiteX4" fmla="*/ 293640 w 383974"/>
                <a:gd name="connsiteY4" fmla="*/ 155559 h 316758"/>
                <a:gd name="connsiteX5" fmla="*/ 293640 w 383974"/>
                <a:gd name="connsiteY5" fmla="*/ 153420 h 316758"/>
                <a:gd name="connsiteX6" fmla="*/ 204007 w 383974"/>
                <a:gd name="connsiteY6" fmla="*/ 89965 h 316758"/>
                <a:gd name="connsiteX7" fmla="*/ 204007 w 383974"/>
                <a:gd name="connsiteY7" fmla="*/ 155596 h 316758"/>
                <a:gd name="connsiteX8" fmla="*/ 66183 w 383974"/>
                <a:gd name="connsiteY8" fmla="*/ 155596 h 316758"/>
                <a:gd name="connsiteX9" fmla="*/ 166104 w 383974"/>
                <a:gd name="connsiteY9" fmla="*/ 226388 h 316758"/>
                <a:gd name="connsiteX10" fmla="*/ 204007 w 383974"/>
                <a:gd name="connsiteY10" fmla="*/ 226388 h 316758"/>
                <a:gd name="connsiteX11" fmla="*/ 204007 w 383974"/>
                <a:gd name="connsiteY11" fmla="*/ 253267 h 316758"/>
                <a:gd name="connsiteX12" fmla="*/ 293604 w 383974"/>
                <a:gd name="connsiteY12" fmla="*/ 316758 h 316758"/>
                <a:gd name="connsiteX13" fmla="*/ 293604 w 383974"/>
                <a:gd name="connsiteY13" fmla="*/ 226388 h 316758"/>
                <a:gd name="connsiteX14" fmla="*/ 383974 w 383974"/>
                <a:gd name="connsiteY14" fmla="*/ 226388 h 316758"/>
                <a:gd name="connsiteX15" fmla="*/ 383974 w 383974"/>
                <a:gd name="connsiteY15" fmla="*/ 217502 h 316758"/>
                <a:gd name="connsiteX16" fmla="*/ 296627 w 383974"/>
                <a:gd name="connsiteY16" fmla="*/ 155706 h 31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3974" h="316758">
                  <a:moveTo>
                    <a:pt x="135095" y="41259"/>
                  </a:moveTo>
                  <a:lnTo>
                    <a:pt x="59252" y="150802"/>
                  </a:lnTo>
                  <a:lnTo>
                    <a:pt x="0" y="108843"/>
                  </a:lnTo>
                  <a:lnTo>
                    <a:pt x="76876" y="0"/>
                  </a:lnTo>
                  <a:close/>
                  <a:moveTo>
                    <a:pt x="293640" y="155559"/>
                  </a:moveTo>
                  <a:lnTo>
                    <a:pt x="293640" y="153420"/>
                  </a:lnTo>
                  <a:lnTo>
                    <a:pt x="204007" y="89965"/>
                  </a:lnTo>
                  <a:lnTo>
                    <a:pt x="204007" y="155596"/>
                  </a:lnTo>
                  <a:lnTo>
                    <a:pt x="66183" y="155596"/>
                  </a:lnTo>
                  <a:lnTo>
                    <a:pt x="166104" y="226388"/>
                  </a:lnTo>
                  <a:lnTo>
                    <a:pt x="204007" y="226388"/>
                  </a:lnTo>
                  <a:lnTo>
                    <a:pt x="204007" y="253267"/>
                  </a:lnTo>
                  <a:lnTo>
                    <a:pt x="293604" y="316758"/>
                  </a:lnTo>
                  <a:lnTo>
                    <a:pt x="293604" y="226388"/>
                  </a:lnTo>
                  <a:lnTo>
                    <a:pt x="383974" y="226388"/>
                  </a:lnTo>
                  <a:lnTo>
                    <a:pt x="383974" y="217502"/>
                  </a:lnTo>
                  <a:lnTo>
                    <a:pt x="296627" y="155706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E09A353-CA2D-E842-9685-5AA0109B5183}"/>
                </a:ext>
              </a:extLst>
            </p:cNvPr>
            <p:cNvSpPr/>
            <p:nvPr/>
          </p:nvSpPr>
          <p:spPr>
            <a:xfrm>
              <a:off x="723263" y="5368103"/>
              <a:ext cx="431500" cy="495767"/>
            </a:xfrm>
            <a:custGeom>
              <a:avLst/>
              <a:gdLst>
                <a:gd name="connsiteX0" fmla="*/ 431501 w 431500"/>
                <a:gd name="connsiteY0" fmla="*/ 392528 h 495767"/>
                <a:gd name="connsiteX1" fmla="*/ 431501 w 431500"/>
                <a:gd name="connsiteY1" fmla="*/ 407277 h 495767"/>
                <a:gd name="connsiteX2" fmla="*/ 355915 w 431500"/>
                <a:gd name="connsiteY2" fmla="*/ 407277 h 495767"/>
                <a:gd name="connsiteX3" fmla="*/ 355915 w 431500"/>
                <a:gd name="connsiteY3" fmla="*/ 495767 h 495767"/>
                <a:gd name="connsiteX4" fmla="*/ 341167 w 431500"/>
                <a:gd name="connsiteY4" fmla="*/ 495767 h 495767"/>
                <a:gd name="connsiteX5" fmla="*/ 341167 w 431500"/>
                <a:gd name="connsiteY5" fmla="*/ 392528 h 495767"/>
                <a:gd name="connsiteX6" fmla="*/ 213667 w 431500"/>
                <a:gd name="connsiteY6" fmla="*/ 392528 h 495767"/>
                <a:gd name="connsiteX7" fmla="*/ 6047 w 431500"/>
                <a:gd name="connsiteY7" fmla="*/ 392528 h 495767"/>
                <a:gd name="connsiteX8" fmla="*/ 6047 w 431500"/>
                <a:gd name="connsiteY8" fmla="*/ 407277 h 495767"/>
                <a:gd name="connsiteX9" fmla="*/ 236822 w 431500"/>
                <a:gd name="connsiteY9" fmla="*/ 407277 h 495767"/>
                <a:gd name="connsiteX10" fmla="*/ 236822 w 431500"/>
                <a:gd name="connsiteY10" fmla="*/ 495767 h 495767"/>
                <a:gd name="connsiteX11" fmla="*/ 251571 w 431500"/>
                <a:gd name="connsiteY11" fmla="*/ 495767 h 495767"/>
                <a:gd name="connsiteX12" fmla="*/ 251571 w 431500"/>
                <a:gd name="connsiteY12" fmla="*/ 392528 h 495767"/>
                <a:gd name="connsiteX13" fmla="*/ 251571 w 431500"/>
                <a:gd name="connsiteY13" fmla="*/ 321699 h 495767"/>
                <a:gd name="connsiteX14" fmla="*/ 103423 w 431500"/>
                <a:gd name="connsiteY14" fmla="*/ 321699 h 495767"/>
                <a:gd name="connsiteX15" fmla="*/ 106815 w 431500"/>
                <a:gd name="connsiteY15" fmla="*/ 316795 h 495767"/>
                <a:gd name="connsiteX16" fmla="*/ 182659 w 431500"/>
                <a:gd name="connsiteY16" fmla="*/ 207252 h 495767"/>
                <a:gd name="connsiteX17" fmla="*/ 239035 w 431500"/>
                <a:gd name="connsiteY17" fmla="*/ 125951 h 495767"/>
                <a:gd name="connsiteX18" fmla="*/ 251571 w 431500"/>
                <a:gd name="connsiteY18" fmla="*/ 125951 h 495767"/>
                <a:gd name="connsiteX19" fmla="*/ 251571 w 431500"/>
                <a:gd name="connsiteY19" fmla="*/ 321847 h 495767"/>
                <a:gd name="connsiteX20" fmla="*/ 236822 w 431500"/>
                <a:gd name="connsiteY20" fmla="*/ 306951 h 495767"/>
                <a:gd name="connsiteX21" fmla="*/ 236822 w 431500"/>
                <a:gd name="connsiteY21" fmla="*/ 155079 h 495767"/>
                <a:gd name="connsiteX22" fmla="*/ 131592 w 431500"/>
                <a:gd name="connsiteY22" fmla="*/ 307098 h 495767"/>
                <a:gd name="connsiteX23" fmla="*/ 201279 w 431500"/>
                <a:gd name="connsiteY23" fmla="*/ 57150 h 495767"/>
                <a:gd name="connsiteX24" fmla="*/ 201279 w 431500"/>
                <a:gd name="connsiteY24" fmla="*/ 57150 h 495767"/>
                <a:gd name="connsiteX25" fmla="*/ 235642 w 431500"/>
                <a:gd name="connsiteY25" fmla="*/ 8517 h 495767"/>
                <a:gd name="connsiteX26" fmla="*/ 229632 w 431500"/>
                <a:gd name="connsiteY26" fmla="*/ 4240 h 495767"/>
                <a:gd name="connsiteX27" fmla="*/ 229632 w 431500"/>
                <a:gd name="connsiteY27" fmla="*/ 4240 h 495767"/>
                <a:gd name="connsiteX28" fmla="*/ 223622 w 431500"/>
                <a:gd name="connsiteY28" fmla="*/ 0 h 495767"/>
                <a:gd name="connsiteX29" fmla="*/ 0 w 431500"/>
                <a:gd name="connsiteY29" fmla="*/ 316758 h 495767"/>
                <a:gd name="connsiteX30" fmla="*/ 6047 w 431500"/>
                <a:gd name="connsiteY30" fmla="*/ 320999 h 495767"/>
                <a:gd name="connsiteX31" fmla="*/ 12057 w 431500"/>
                <a:gd name="connsiteY31" fmla="*/ 325276 h 495767"/>
                <a:gd name="connsiteX32" fmla="*/ 47564 w 431500"/>
                <a:gd name="connsiteY32" fmla="*/ 274984 h 495767"/>
                <a:gd name="connsiteX33" fmla="*/ 124440 w 431500"/>
                <a:gd name="connsiteY33" fmla="*/ 166141 h 495767"/>
                <a:gd name="connsiteX34" fmla="*/ 341167 w 431500"/>
                <a:gd name="connsiteY34" fmla="*/ 156554 h 495767"/>
                <a:gd name="connsiteX35" fmla="*/ 341167 w 431500"/>
                <a:gd name="connsiteY35" fmla="*/ 321994 h 495767"/>
                <a:gd name="connsiteX36" fmla="*/ 431501 w 431500"/>
                <a:gd name="connsiteY36" fmla="*/ 321994 h 495767"/>
                <a:gd name="connsiteX37" fmla="*/ 431501 w 431500"/>
                <a:gd name="connsiteY37" fmla="*/ 307246 h 495767"/>
                <a:gd name="connsiteX38" fmla="*/ 355915 w 431500"/>
                <a:gd name="connsiteY38" fmla="*/ 307246 h 495767"/>
                <a:gd name="connsiteX39" fmla="*/ 355915 w 431500"/>
                <a:gd name="connsiteY39" fmla="*/ 4351 h 495767"/>
                <a:gd name="connsiteX40" fmla="*/ 341167 w 431500"/>
                <a:gd name="connsiteY40" fmla="*/ 4351 h 495767"/>
                <a:gd name="connsiteX41" fmla="*/ 341167 w 431500"/>
                <a:gd name="connsiteY41" fmla="*/ 156554 h 495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1500" h="495767">
                  <a:moveTo>
                    <a:pt x="431501" y="392528"/>
                  </a:moveTo>
                  <a:lnTo>
                    <a:pt x="431501" y="407277"/>
                  </a:lnTo>
                  <a:lnTo>
                    <a:pt x="355915" y="407277"/>
                  </a:lnTo>
                  <a:lnTo>
                    <a:pt x="355915" y="495767"/>
                  </a:lnTo>
                  <a:lnTo>
                    <a:pt x="341167" y="495767"/>
                  </a:lnTo>
                  <a:lnTo>
                    <a:pt x="341167" y="392528"/>
                  </a:lnTo>
                  <a:close/>
                  <a:moveTo>
                    <a:pt x="213667" y="392528"/>
                  </a:moveTo>
                  <a:lnTo>
                    <a:pt x="6047" y="392528"/>
                  </a:lnTo>
                  <a:lnTo>
                    <a:pt x="6047" y="407277"/>
                  </a:lnTo>
                  <a:lnTo>
                    <a:pt x="236822" y="407277"/>
                  </a:lnTo>
                  <a:lnTo>
                    <a:pt x="236822" y="495767"/>
                  </a:lnTo>
                  <a:lnTo>
                    <a:pt x="251571" y="495767"/>
                  </a:lnTo>
                  <a:lnTo>
                    <a:pt x="251571" y="392528"/>
                  </a:lnTo>
                  <a:close/>
                  <a:moveTo>
                    <a:pt x="251571" y="321699"/>
                  </a:moveTo>
                  <a:lnTo>
                    <a:pt x="103423" y="321699"/>
                  </a:lnTo>
                  <a:lnTo>
                    <a:pt x="106815" y="316795"/>
                  </a:lnTo>
                  <a:lnTo>
                    <a:pt x="182659" y="207252"/>
                  </a:lnTo>
                  <a:lnTo>
                    <a:pt x="239035" y="125951"/>
                  </a:lnTo>
                  <a:lnTo>
                    <a:pt x="251571" y="125951"/>
                  </a:lnTo>
                  <a:lnTo>
                    <a:pt x="251571" y="321847"/>
                  </a:lnTo>
                  <a:close/>
                  <a:moveTo>
                    <a:pt x="236822" y="306951"/>
                  </a:moveTo>
                  <a:lnTo>
                    <a:pt x="236822" y="155079"/>
                  </a:lnTo>
                  <a:lnTo>
                    <a:pt x="131592" y="307098"/>
                  </a:lnTo>
                  <a:close/>
                  <a:moveTo>
                    <a:pt x="201279" y="57150"/>
                  </a:moveTo>
                  <a:lnTo>
                    <a:pt x="201279" y="57150"/>
                  </a:lnTo>
                  <a:lnTo>
                    <a:pt x="235642" y="8517"/>
                  </a:lnTo>
                  <a:lnTo>
                    <a:pt x="229632" y="4240"/>
                  </a:lnTo>
                  <a:lnTo>
                    <a:pt x="229632" y="4240"/>
                  </a:lnTo>
                  <a:lnTo>
                    <a:pt x="223622" y="0"/>
                  </a:lnTo>
                  <a:lnTo>
                    <a:pt x="0" y="316758"/>
                  </a:lnTo>
                  <a:lnTo>
                    <a:pt x="6047" y="320999"/>
                  </a:lnTo>
                  <a:lnTo>
                    <a:pt x="12057" y="325276"/>
                  </a:lnTo>
                  <a:lnTo>
                    <a:pt x="47564" y="274984"/>
                  </a:lnTo>
                  <a:lnTo>
                    <a:pt x="124440" y="166141"/>
                  </a:lnTo>
                  <a:close/>
                  <a:moveTo>
                    <a:pt x="341167" y="156554"/>
                  </a:moveTo>
                  <a:lnTo>
                    <a:pt x="341167" y="321994"/>
                  </a:lnTo>
                  <a:lnTo>
                    <a:pt x="431501" y="321994"/>
                  </a:lnTo>
                  <a:lnTo>
                    <a:pt x="431501" y="307246"/>
                  </a:lnTo>
                  <a:lnTo>
                    <a:pt x="355915" y="307246"/>
                  </a:lnTo>
                  <a:lnTo>
                    <a:pt x="355915" y="4351"/>
                  </a:lnTo>
                  <a:lnTo>
                    <a:pt x="341167" y="4351"/>
                  </a:lnTo>
                  <a:lnTo>
                    <a:pt x="341167" y="156554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</p:grpSp>
      <p:cxnSp>
        <p:nvCxnSpPr>
          <p:cNvPr id="17" name="Straight Connector 16" descr="Straight line">
            <a:extLst>
              <a:ext uri="{FF2B5EF4-FFF2-40B4-BE49-F238E27FC236}">
                <a16:creationId xmlns:a16="http://schemas.microsoft.com/office/drawing/2014/main" id="{347B782C-0BC8-4741-8B56-F925653AA91E}"/>
              </a:ext>
            </a:extLst>
          </p:cNvPr>
          <p:cNvCxnSpPr>
            <a:cxnSpLocks/>
          </p:cNvCxnSpPr>
          <p:nvPr/>
        </p:nvCxnSpPr>
        <p:spPr>
          <a:xfrm>
            <a:off x="488825" y="4966151"/>
            <a:ext cx="11208006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496345-2F8A-D948-9469-CCB5FC32DBEF}"/>
              </a:ext>
            </a:extLst>
          </p:cNvPr>
          <p:cNvSpPr txBox="1"/>
          <p:nvPr/>
        </p:nvSpPr>
        <p:spPr>
          <a:xfrm>
            <a:off x="1402984" y="4024568"/>
            <a:ext cx="9870997" cy="6307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999" b="1" err="1"/>
              <a:t>Applikation</a:t>
            </a:r>
            <a:endParaRPr lang="en-US" sz="1999" b="1"/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950" err="1">
                <a:solidFill>
                  <a:srgbClr val="7030A0"/>
                </a:solidFill>
              </a:rPr>
              <a:t>Vorgehen</a:t>
            </a:r>
            <a:r>
              <a:rPr lang="en-US" sz="1950">
                <a:solidFill>
                  <a:srgbClr val="7030A0"/>
                </a:solidFill>
              </a:rPr>
              <a:t>, </a:t>
            </a:r>
            <a:r>
              <a:rPr lang="en-US" sz="1950" err="1">
                <a:solidFill>
                  <a:srgbClr val="7030A0"/>
                </a:solidFill>
              </a:rPr>
              <a:t>Datenbank</a:t>
            </a:r>
            <a:r>
              <a:rPr lang="en-US" sz="1950">
                <a:solidFill>
                  <a:srgbClr val="7030A0"/>
                </a:solidFill>
              </a:rPr>
              <a:t>, Demo</a:t>
            </a:r>
            <a:endParaRPr lang="en-US" sz="195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grpSp>
        <p:nvGrpSpPr>
          <p:cNvPr id="43" name="Group 42" descr="Number 3">
            <a:extLst>
              <a:ext uri="{FF2B5EF4-FFF2-40B4-BE49-F238E27FC236}">
                <a16:creationId xmlns:a16="http://schemas.microsoft.com/office/drawing/2014/main" id="{23FA6E96-58CC-8247-BFE2-D1475A02E9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>
            <a:grpSpLocks/>
          </p:cNvGrpSpPr>
          <p:nvPr/>
        </p:nvGrpSpPr>
        <p:grpSpPr>
          <a:xfrm>
            <a:off x="757764" y="4074466"/>
            <a:ext cx="372448" cy="518242"/>
            <a:chOff x="744907" y="4074634"/>
            <a:chExt cx="398334" cy="518377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35794C8-73D6-7545-A0EE-FCF45C32EE35}"/>
                </a:ext>
              </a:extLst>
            </p:cNvPr>
            <p:cNvSpPr/>
            <p:nvPr/>
          </p:nvSpPr>
          <p:spPr>
            <a:xfrm>
              <a:off x="765481" y="4074634"/>
              <a:ext cx="363123" cy="503650"/>
            </a:xfrm>
            <a:custGeom>
              <a:avLst/>
              <a:gdLst>
                <a:gd name="connsiteX0" fmla="*/ 337222 w 363123"/>
                <a:gd name="connsiteY0" fmla="*/ 288692 h 503650"/>
                <a:gd name="connsiteX1" fmla="*/ 278228 w 363123"/>
                <a:gd name="connsiteY1" fmla="*/ 253222 h 503650"/>
                <a:gd name="connsiteX2" fmla="*/ 278228 w 363123"/>
                <a:gd name="connsiteY2" fmla="*/ 253222 h 503650"/>
                <a:gd name="connsiteX3" fmla="*/ 259793 w 363123"/>
                <a:gd name="connsiteY3" fmla="*/ 249056 h 503650"/>
                <a:gd name="connsiteX4" fmla="*/ 222000 w 363123"/>
                <a:gd name="connsiteY4" fmla="*/ 242566 h 503650"/>
                <a:gd name="connsiteX5" fmla="*/ 259498 w 363123"/>
                <a:gd name="connsiteY5" fmla="*/ 234565 h 503650"/>
                <a:gd name="connsiteX6" fmla="*/ 278376 w 363123"/>
                <a:gd name="connsiteY6" fmla="*/ 229293 h 503650"/>
                <a:gd name="connsiteX7" fmla="*/ 278376 w 363123"/>
                <a:gd name="connsiteY7" fmla="*/ 229293 h 503650"/>
                <a:gd name="connsiteX8" fmla="*/ 278376 w 363123"/>
                <a:gd name="connsiteY8" fmla="*/ 229293 h 503650"/>
                <a:gd name="connsiteX9" fmla="*/ 278376 w 363123"/>
                <a:gd name="connsiteY9" fmla="*/ 229293 h 503650"/>
                <a:gd name="connsiteX10" fmla="*/ 327045 w 363123"/>
                <a:gd name="connsiteY10" fmla="*/ 196588 h 503650"/>
                <a:gd name="connsiteX11" fmla="*/ 349905 w 363123"/>
                <a:gd name="connsiteY11" fmla="*/ 127492 h 503650"/>
                <a:gd name="connsiteX12" fmla="*/ 310343 w 363123"/>
                <a:gd name="connsiteY12" fmla="*/ 40255 h 503650"/>
                <a:gd name="connsiteX13" fmla="*/ 318934 w 363123"/>
                <a:gd name="connsiteY13" fmla="*/ 29194 h 503650"/>
                <a:gd name="connsiteX14" fmla="*/ 319266 w 363123"/>
                <a:gd name="connsiteY14" fmla="*/ 28604 h 503650"/>
                <a:gd name="connsiteX15" fmla="*/ 278486 w 363123"/>
                <a:gd name="connsiteY15" fmla="*/ 11754 h 503650"/>
                <a:gd name="connsiteX16" fmla="*/ 278486 w 363123"/>
                <a:gd name="connsiteY16" fmla="*/ 11754 h 503650"/>
                <a:gd name="connsiteX17" fmla="*/ 180668 w 363123"/>
                <a:gd name="connsiteY17" fmla="*/ 213 h 503650"/>
                <a:gd name="connsiteX18" fmla="*/ 179451 w 363123"/>
                <a:gd name="connsiteY18" fmla="*/ 213 h 503650"/>
                <a:gd name="connsiteX19" fmla="*/ 168095 w 363123"/>
                <a:gd name="connsiteY19" fmla="*/ 656 h 503650"/>
                <a:gd name="connsiteX20" fmla="*/ 88490 w 363123"/>
                <a:gd name="connsiteY20" fmla="*/ 12160 h 503650"/>
                <a:gd name="connsiteX21" fmla="*/ 93431 w 363123"/>
                <a:gd name="connsiteY21" fmla="*/ 26023 h 503650"/>
                <a:gd name="connsiteX22" fmla="*/ 82775 w 363123"/>
                <a:gd name="connsiteY22" fmla="*/ 30042 h 503650"/>
                <a:gd name="connsiteX23" fmla="*/ 19615 w 363123"/>
                <a:gd name="connsiteY23" fmla="*/ 68867 h 503650"/>
                <a:gd name="connsiteX24" fmla="*/ 68986 w 363123"/>
                <a:gd name="connsiteY24" fmla="*/ 125833 h 503650"/>
                <a:gd name="connsiteX25" fmla="*/ 82738 w 363123"/>
                <a:gd name="connsiteY25" fmla="*/ 114514 h 503650"/>
                <a:gd name="connsiteX26" fmla="*/ 121232 w 363123"/>
                <a:gd name="connsiteY26" fmla="*/ 92907 h 503650"/>
                <a:gd name="connsiteX27" fmla="*/ 179230 w 363123"/>
                <a:gd name="connsiteY27" fmla="*/ 81846 h 503650"/>
                <a:gd name="connsiteX28" fmla="*/ 180668 w 363123"/>
                <a:gd name="connsiteY28" fmla="*/ 81846 h 503650"/>
                <a:gd name="connsiteX29" fmla="*/ 239956 w 363123"/>
                <a:gd name="connsiteY29" fmla="*/ 98917 h 503650"/>
                <a:gd name="connsiteX30" fmla="*/ 257765 w 363123"/>
                <a:gd name="connsiteY30" fmla="*/ 144084 h 503650"/>
                <a:gd name="connsiteX31" fmla="*/ 253857 w 363123"/>
                <a:gd name="connsiteY31" fmla="*/ 169894 h 503650"/>
                <a:gd name="connsiteX32" fmla="*/ 235864 w 363123"/>
                <a:gd name="connsiteY32" fmla="*/ 193454 h 503650"/>
                <a:gd name="connsiteX33" fmla="*/ 201205 w 363123"/>
                <a:gd name="connsiteY33" fmla="*/ 208203 h 503650"/>
                <a:gd name="connsiteX34" fmla="*/ 180668 w 363123"/>
                <a:gd name="connsiteY34" fmla="*/ 211890 h 503650"/>
                <a:gd name="connsiteX35" fmla="*/ 145050 w 363123"/>
                <a:gd name="connsiteY35" fmla="*/ 213807 h 503650"/>
                <a:gd name="connsiteX36" fmla="*/ 118466 w 363123"/>
                <a:gd name="connsiteY36" fmla="*/ 213807 h 503650"/>
                <a:gd name="connsiteX37" fmla="*/ 118466 w 363123"/>
                <a:gd name="connsiteY37" fmla="*/ 276820 h 503650"/>
                <a:gd name="connsiteX38" fmla="*/ 143096 w 363123"/>
                <a:gd name="connsiteY38" fmla="*/ 276820 h 503650"/>
                <a:gd name="connsiteX39" fmla="*/ 180668 w 363123"/>
                <a:gd name="connsiteY39" fmla="*/ 278737 h 503650"/>
                <a:gd name="connsiteX40" fmla="*/ 234389 w 363123"/>
                <a:gd name="connsiteY40" fmla="*/ 293485 h 503650"/>
                <a:gd name="connsiteX41" fmla="*/ 267794 w 363123"/>
                <a:gd name="connsiteY41" fmla="*/ 357014 h 503650"/>
                <a:gd name="connsiteX42" fmla="*/ 243901 w 363123"/>
                <a:gd name="connsiteY42" fmla="*/ 413353 h 503650"/>
                <a:gd name="connsiteX43" fmla="*/ 180668 w 363123"/>
                <a:gd name="connsiteY43" fmla="*/ 432452 h 503650"/>
                <a:gd name="connsiteX44" fmla="*/ 176169 w 363123"/>
                <a:gd name="connsiteY44" fmla="*/ 432452 h 503650"/>
                <a:gd name="connsiteX45" fmla="*/ 176169 w 363123"/>
                <a:gd name="connsiteY45" fmla="*/ 417703 h 503650"/>
                <a:gd name="connsiteX46" fmla="*/ 93579 w 363123"/>
                <a:gd name="connsiteY46" fmla="*/ 391931 h 503650"/>
                <a:gd name="connsiteX47" fmla="*/ 90887 w 363123"/>
                <a:gd name="connsiteY47" fmla="*/ 390050 h 503650"/>
                <a:gd name="connsiteX48" fmla="*/ 89449 w 363123"/>
                <a:gd name="connsiteY48" fmla="*/ 388981 h 503650"/>
                <a:gd name="connsiteX49" fmla="*/ 82738 w 363123"/>
                <a:gd name="connsiteY49" fmla="*/ 383782 h 503650"/>
                <a:gd name="connsiteX50" fmla="*/ 66147 w 363123"/>
                <a:gd name="connsiteY50" fmla="*/ 367448 h 503650"/>
                <a:gd name="connsiteX51" fmla="*/ 66147 w 363123"/>
                <a:gd name="connsiteY51" fmla="*/ 367448 h 503650"/>
                <a:gd name="connsiteX52" fmla="*/ 66478 w 363123"/>
                <a:gd name="connsiteY52" fmla="*/ 367817 h 503650"/>
                <a:gd name="connsiteX53" fmla="*/ 60763 w 363123"/>
                <a:gd name="connsiteY53" fmla="*/ 372942 h 503650"/>
                <a:gd name="connsiteX54" fmla="*/ 0 w 363123"/>
                <a:gd name="connsiteY54" fmla="*/ 427732 h 503650"/>
                <a:gd name="connsiteX55" fmla="*/ 73963 w 363123"/>
                <a:gd name="connsiteY55" fmla="*/ 483039 h 503650"/>
                <a:gd name="connsiteX56" fmla="*/ 82849 w 363123"/>
                <a:gd name="connsiteY56" fmla="*/ 486726 h 503650"/>
                <a:gd name="connsiteX57" fmla="*/ 180668 w 363123"/>
                <a:gd name="connsiteY57" fmla="*/ 503613 h 503650"/>
                <a:gd name="connsiteX58" fmla="*/ 180668 w 363123"/>
                <a:gd name="connsiteY58" fmla="*/ 503613 h 503650"/>
                <a:gd name="connsiteX59" fmla="*/ 256991 w 363123"/>
                <a:gd name="connsiteY59" fmla="*/ 493842 h 503650"/>
                <a:gd name="connsiteX60" fmla="*/ 278376 w 363123"/>
                <a:gd name="connsiteY60" fmla="*/ 486468 h 503650"/>
                <a:gd name="connsiteX61" fmla="*/ 278376 w 363123"/>
                <a:gd name="connsiteY61" fmla="*/ 486468 h 503650"/>
                <a:gd name="connsiteX62" fmla="*/ 314288 w 363123"/>
                <a:gd name="connsiteY62" fmla="*/ 466152 h 503650"/>
                <a:gd name="connsiteX63" fmla="*/ 350274 w 363123"/>
                <a:gd name="connsiteY63" fmla="*/ 422423 h 503650"/>
                <a:gd name="connsiteX64" fmla="*/ 363105 w 363123"/>
                <a:gd name="connsiteY64" fmla="*/ 363724 h 503650"/>
                <a:gd name="connsiteX65" fmla="*/ 337222 w 363123"/>
                <a:gd name="connsiteY65" fmla="*/ 288692 h 50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63123" h="503650">
                  <a:moveTo>
                    <a:pt x="337222" y="288692"/>
                  </a:moveTo>
                  <a:cubicBezTo>
                    <a:pt x="323322" y="272174"/>
                    <a:pt x="303559" y="260264"/>
                    <a:pt x="278228" y="253222"/>
                  </a:cubicBezTo>
                  <a:lnTo>
                    <a:pt x="278228" y="253222"/>
                  </a:lnTo>
                  <a:cubicBezTo>
                    <a:pt x="272159" y="251511"/>
                    <a:pt x="266006" y="250121"/>
                    <a:pt x="259793" y="249056"/>
                  </a:cubicBezTo>
                  <a:lnTo>
                    <a:pt x="222000" y="242566"/>
                  </a:lnTo>
                  <a:lnTo>
                    <a:pt x="259498" y="234565"/>
                  </a:lnTo>
                  <a:cubicBezTo>
                    <a:pt x="265895" y="233212"/>
                    <a:pt x="272204" y="231453"/>
                    <a:pt x="278376" y="229293"/>
                  </a:cubicBezTo>
                  <a:lnTo>
                    <a:pt x="278376" y="229293"/>
                  </a:lnTo>
                  <a:lnTo>
                    <a:pt x="278376" y="229293"/>
                  </a:lnTo>
                  <a:lnTo>
                    <a:pt x="278376" y="229293"/>
                  </a:lnTo>
                  <a:cubicBezTo>
                    <a:pt x="297390" y="223261"/>
                    <a:pt x="314277" y="211912"/>
                    <a:pt x="327045" y="196588"/>
                  </a:cubicBezTo>
                  <a:cubicBezTo>
                    <a:pt x="342469" y="176914"/>
                    <a:pt x="350554" y="152482"/>
                    <a:pt x="349905" y="127492"/>
                  </a:cubicBezTo>
                  <a:cubicBezTo>
                    <a:pt x="349905" y="89294"/>
                    <a:pt x="336964" y="60756"/>
                    <a:pt x="310343" y="40255"/>
                  </a:cubicBezTo>
                  <a:lnTo>
                    <a:pt x="318934" y="29194"/>
                  </a:lnTo>
                  <a:lnTo>
                    <a:pt x="319266" y="28604"/>
                  </a:lnTo>
                  <a:cubicBezTo>
                    <a:pt x="306335" y="21500"/>
                    <a:pt x="292660" y="15849"/>
                    <a:pt x="278486" y="11754"/>
                  </a:cubicBezTo>
                  <a:lnTo>
                    <a:pt x="278486" y="11754"/>
                  </a:lnTo>
                  <a:cubicBezTo>
                    <a:pt x="246667" y="2902"/>
                    <a:pt x="213675" y="-990"/>
                    <a:pt x="180668" y="213"/>
                  </a:cubicBezTo>
                  <a:lnTo>
                    <a:pt x="179451" y="213"/>
                  </a:lnTo>
                  <a:cubicBezTo>
                    <a:pt x="175543" y="213"/>
                    <a:pt x="171745" y="472"/>
                    <a:pt x="168095" y="656"/>
                  </a:cubicBezTo>
                  <a:cubicBezTo>
                    <a:pt x="141267" y="2093"/>
                    <a:pt x="114624" y="5943"/>
                    <a:pt x="88490" y="12160"/>
                  </a:cubicBezTo>
                  <a:lnTo>
                    <a:pt x="93431" y="26023"/>
                  </a:lnTo>
                  <a:cubicBezTo>
                    <a:pt x="89744" y="27277"/>
                    <a:pt x="86278" y="28641"/>
                    <a:pt x="82775" y="30042"/>
                  </a:cubicBezTo>
                  <a:cubicBezTo>
                    <a:pt x="59610" y="39183"/>
                    <a:pt x="38231" y="52325"/>
                    <a:pt x="19615" y="68867"/>
                  </a:cubicBezTo>
                  <a:lnTo>
                    <a:pt x="68986" y="125833"/>
                  </a:lnTo>
                  <a:cubicBezTo>
                    <a:pt x="73521" y="121740"/>
                    <a:pt x="78130" y="117979"/>
                    <a:pt x="82738" y="114514"/>
                  </a:cubicBezTo>
                  <a:cubicBezTo>
                    <a:pt x="94463" y="105497"/>
                    <a:pt x="107427" y="98220"/>
                    <a:pt x="121232" y="92907"/>
                  </a:cubicBezTo>
                  <a:cubicBezTo>
                    <a:pt x="139756" y="85810"/>
                    <a:pt x="159393" y="82064"/>
                    <a:pt x="179230" y="81846"/>
                  </a:cubicBezTo>
                  <a:lnTo>
                    <a:pt x="180668" y="81846"/>
                  </a:lnTo>
                  <a:cubicBezTo>
                    <a:pt x="208800" y="81846"/>
                    <a:pt x="228194" y="87598"/>
                    <a:pt x="239956" y="98917"/>
                  </a:cubicBezTo>
                  <a:cubicBezTo>
                    <a:pt x="251958" y="110814"/>
                    <a:pt x="258418" y="127199"/>
                    <a:pt x="257765" y="144084"/>
                  </a:cubicBezTo>
                  <a:cubicBezTo>
                    <a:pt x="257776" y="152835"/>
                    <a:pt x="256456" y="161537"/>
                    <a:pt x="253857" y="169894"/>
                  </a:cubicBezTo>
                  <a:cubicBezTo>
                    <a:pt x="250634" y="179524"/>
                    <a:pt x="244307" y="187809"/>
                    <a:pt x="235864" y="193454"/>
                  </a:cubicBezTo>
                  <a:cubicBezTo>
                    <a:pt x="225278" y="200393"/>
                    <a:pt x="213542" y="205386"/>
                    <a:pt x="201205" y="208203"/>
                  </a:cubicBezTo>
                  <a:cubicBezTo>
                    <a:pt x="194450" y="209895"/>
                    <a:pt x="187588" y="211126"/>
                    <a:pt x="180668" y="211890"/>
                  </a:cubicBezTo>
                  <a:cubicBezTo>
                    <a:pt x="168843" y="213232"/>
                    <a:pt x="156949" y="213873"/>
                    <a:pt x="145050" y="213807"/>
                  </a:cubicBezTo>
                  <a:lnTo>
                    <a:pt x="118466" y="213807"/>
                  </a:lnTo>
                  <a:lnTo>
                    <a:pt x="118466" y="276820"/>
                  </a:lnTo>
                  <a:lnTo>
                    <a:pt x="143096" y="276820"/>
                  </a:lnTo>
                  <a:cubicBezTo>
                    <a:pt x="155647" y="276772"/>
                    <a:pt x="168187" y="277409"/>
                    <a:pt x="180668" y="278737"/>
                  </a:cubicBezTo>
                  <a:cubicBezTo>
                    <a:pt x="202790" y="281207"/>
                    <a:pt x="220562" y="286111"/>
                    <a:pt x="234389" y="293485"/>
                  </a:cubicBezTo>
                  <a:cubicBezTo>
                    <a:pt x="256511" y="305321"/>
                    <a:pt x="267794" y="326669"/>
                    <a:pt x="267794" y="357014"/>
                  </a:cubicBezTo>
                  <a:cubicBezTo>
                    <a:pt x="267794" y="381275"/>
                    <a:pt x="259756" y="400263"/>
                    <a:pt x="243901" y="413353"/>
                  </a:cubicBezTo>
                  <a:cubicBezTo>
                    <a:pt x="229153" y="425446"/>
                    <a:pt x="207952" y="431788"/>
                    <a:pt x="180668" y="432452"/>
                  </a:cubicBezTo>
                  <a:cubicBezTo>
                    <a:pt x="179156" y="432452"/>
                    <a:pt x="177718" y="432452"/>
                    <a:pt x="176169" y="432452"/>
                  </a:cubicBezTo>
                  <a:lnTo>
                    <a:pt x="176169" y="417703"/>
                  </a:lnTo>
                  <a:cubicBezTo>
                    <a:pt x="146710" y="417394"/>
                    <a:pt x="117987" y="408430"/>
                    <a:pt x="93579" y="391931"/>
                  </a:cubicBezTo>
                  <a:lnTo>
                    <a:pt x="90887" y="390050"/>
                  </a:lnTo>
                  <a:lnTo>
                    <a:pt x="89449" y="388981"/>
                  </a:lnTo>
                  <a:cubicBezTo>
                    <a:pt x="87015" y="387211"/>
                    <a:pt x="84803" y="385478"/>
                    <a:pt x="82738" y="383782"/>
                  </a:cubicBezTo>
                  <a:cubicBezTo>
                    <a:pt x="76666" y="378915"/>
                    <a:pt x="71107" y="373444"/>
                    <a:pt x="66147" y="367448"/>
                  </a:cubicBezTo>
                  <a:lnTo>
                    <a:pt x="66147" y="367448"/>
                  </a:lnTo>
                  <a:lnTo>
                    <a:pt x="66478" y="367817"/>
                  </a:lnTo>
                  <a:lnTo>
                    <a:pt x="60763" y="372942"/>
                  </a:lnTo>
                  <a:lnTo>
                    <a:pt x="0" y="427732"/>
                  </a:lnTo>
                  <a:cubicBezTo>
                    <a:pt x="20392" y="451271"/>
                    <a:pt x="45620" y="470134"/>
                    <a:pt x="73963" y="483039"/>
                  </a:cubicBezTo>
                  <a:cubicBezTo>
                    <a:pt x="76876" y="484366"/>
                    <a:pt x="79863" y="485546"/>
                    <a:pt x="82849" y="486726"/>
                  </a:cubicBezTo>
                  <a:cubicBezTo>
                    <a:pt x="114105" y="498447"/>
                    <a:pt x="147292" y="504177"/>
                    <a:pt x="180668" y="503613"/>
                  </a:cubicBezTo>
                  <a:lnTo>
                    <a:pt x="180668" y="503613"/>
                  </a:lnTo>
                  <a:cubicBezTo>
                    <a:pt x="206437" y="503897"/>
                    <a:pt x="232121" y="500608"/>
                    <a:pt x="256991" y="493842"/>
                  </a:cubicBezTo>
                  <a:cubicBezTo>
                    <a:pt x="264254" y="491796"/>
                    <a:pt x="271396" y="489333"/>
                    <a:pt x="278376" y="486468"/>
                  </a:cubicBezTo>
                  <a:lnTo>
                    <a:pt x="278376" y="486468"/>
                  </a:lnTo>
                  <a:cubicBezTo>
                    <a:pt x="291200" y="481328"/>
                    <a:pt x="303278" y="474496"/>
                    <a:pt x="314288" y="466152"/>
                  </a:cubicBezTo>
                  <a:cubicBezTo>
                    <a:pt x="329468" y="454519"/>
                    <a:pt x="341779" y="439561"/>
                    <a:pt x="350274" y="422423"/>
                  </a:cubicBezTo>
                  <a:cubicBezTo>
                    <a:pt x="359053" y="404120"/>
                    <a:pt x="363445" y="384022"/>
                    <a:pt x="363105" y="363724"/>
                  </a:cubicBezTo>
                  <a:cubicBezTo>
                    <a:pt x="363032" y="334412"/>
                    <a:pt x="354367" y="309229"/>
                    <a:pt x="337222" y="288692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24F31C8-0E4B-8B43-A345-BBA7F555E578}"/>
                </a:ext>
              </a:extLst>
            </p:cNvPr>
            <p:cNvSpPr/>
            <p:nvPr/>
          </p:nvSpPr>
          <p:spPr>
            <a:xfrm>
              <a:off x="1043709" y="4086499"/>
              <a:ext cx="84823" cy="474603"/>
            </a:xfrm>
            <a:custGeom>
              <a:avLst/>
              <a:gdLst>
                <a:gd name="connsiteX0" fmla="*/ 35912 w 84823"/>
                <a:gd name="connsiteY0" fmla="*/ 454287 h 474603"/>
                <a:gd name="connsiteX1" fmla="*/ 0 w 84823"/>
                <a:gd name="connsiteY1" fmla="*/ 474603 h 474603"/>
                <a:gd name="connsiteX2" fmla="*/ 0 w 84823"/>
                <a:gd name="connsiteY2" fmla="*/ 241468 h 474603"/>
                <a:gd name="connsiteX3" fmla="*/ 58994 w 84823"/>
                <a:gd name="connsiteY3" fmla="*/ 276938 h 474603"/>
                <a:gd name="connsiteX4" fmla="*/ 84803 w 84823"/>
                <a:gd name="connsiteY4" fmla="*/ 351860 h 474603"/>
                <a:gd name="connsiteX5" fmla="*/ 72046 w 84823"/>
                <a:gd name="connsiteY5" fmla="*/ 410558 h 474603"/>
                <a:gd name="connsiteX6" fmla="*/ 35912 w 84823"/>
                <a:gd name="connsiteY6" fmla="*/ 454287 h 474603"/>
                <a:gd name="connsiteX7" fmla="*/ 48670 w 84823"/>
                <a:gd name="connsiteY7" fmla="*/ 184834 h 474603"/>
                <a:gd name="connsiteX8" fmla="*/ 71530 w 84823"/>
                <a:gd name="connsiteY8" fmla="*/ 115738 h 474603"/>
                <a:gd name="connsiteX9" fmla="*/ 31967 w 84823"/>
                <a:gd name="connsiteY9" fmla="*/ 28501 h 474603"/>
                <a:gd name="connsiteX10" fmla="*/ 40558 w 84823"/>
                <a:gd name="connsiteY10" fmla="*/ 17440 h 474603"/>
                <a:gd name="connsiteX11" fmla="*/ 40890 w 84823"/>
                <a:gd name="connsiteY11" fmla="*/ 16850 h 474603"/>
                <a:gd name="connsiteX12" fmla="*/ 111 w 84823"/>
                <a:gd name="connsiteY12" fmla="*/ 0 h 474603"/>
                <a:gd name="connsiteX13" fmla="*/ 111 w 84823"/>
                <a:gd name="connsiteY13" fmla="*/ 0 h 474603"/>
                <a:gd name="connsiteX14" fmla="*/ 111 w 84823"/>
                <a:gd name="connsiteY14" fmla="*/ 217539 h 474603"/>
                <a:gd name="connsiteX15" fmla="*/ 48670 w 84823"/>
                <a:gd name="connsiteY15" fmla="*/ 184834 h 47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823" h="474603">
                  <a:moveTo>
                    <a:pt x="35912" y="454287"/>
                  </a:moveTo>
                  <a:cubicBezTo>
                    <a:pt x="24903" y="462631"/>
                    <a:pt x="12824" y="469463"/>
                    <a:pt x="0" y="474603"/>
                  </a:cubicBezTo>
                  <a:lnTo>
                    <a:pt x="0" y="241468"/>
                  </a:lnTo>
                  <a:cubicBezTo>
                    <a:pt x="25330" y="248510"/>
                    <a:pt x="45093" y="260420"/>
                    <a:pt x="58994" y="276938"/>
                  </a:cubicBezTo>
                  <a:cubicBezTo>
                    <a:pt x="76139" y="297364"/>
                    <a:pt x="84803" y="322547"/>
                    <a:pt x="84803" y="351860"/>
                  </a:cubicBezTo>
                  <a:cubicBezTo>
                    <a:pt x="85165" y="372150"/>
                    <a:pt x="80799" y="392248"/>
                    <a:pt x="72046" y="410558"/>
                  </a:cubicBezTo>
                  <a:cubicBezTo>
                    <a:pt x="63510" y="427711"/>
                    <a:pt x="51147" y="442669"/>
                    <a:pt x="35912" y="454287"/>
                  </a:cubicBezTo>
                  <a:close/>
                  <a:moveTo>
                    <a:pt x="48670" y="184834"/>
                  </a:moveTo>
                  <a:cubicBezTo>
                    <a:pt x="64093" y="165160"/>
                    <a:pt x="72179" y="140728"/>
                    <a:pt x="71530" y="115738"/>
                  </a:cubicBezTo>
                  <a:cubicBezTo>
                    <a:pt x="71530" y="77540"/>
                    <a:pt x="58588" y="49002"/>
                    <a:pt x="31967" y="28501"/>
                  </a:cubicBezTo>
                  <a:lnTo>
                    <a:pt x="40558" y="17440"/>
                  </a:lnTo>
                  <a:lnTo>
                    <a:pt x="40890" y="16850"/>
                  </a:lnTo>
                  <a:cubicBezTo>
                    <a:pt x="27959" y="9746"/>
                    <a:pt x="14284" y="4095"/>
                    <a:pt x="111" y="0"/>
                  </a:cubicBezTo>
                  <a:lnTo>
                    <a:pt x="111" y="0"/>
                  </a:lnTo>
                  <a:lnTo>
                    <a:pt x="111" y="217539"/>
                  </a:lnTo>
                  <a:cubicBezTo>
                    <a:pt x="19084" y="211488"/>
                    <a:pt x="35931" y="200143"/>
                    <a:pt x="48670" y="184834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228D06A-2010-FC48-B721-2812C6B80D71}"/>
                </a:ext>
              </a:extLst>
            </p:cNvPr>
            <p:cNvSpPr/>
            <p:nvPr/>
          </p:nvSpPr>
          <p:spPr>
            <a:xfrm>
              <a:off x="946149" y="4074634"/>
              <a:ext cx="97708" cy="503777"/>
            </a:xfrm>
            <a:custGeom>
              <a:avLst/>
              <a:gdLst>
                <a:gd name="connsiteX0" fmla="*/ 97561 w 97708"/>
                <a:gd name="connsiteY0" fmla="*/ 253333 h 503777"/>
                <a:gd name="connsiteX1" fmla="*/ 79125 w 97708"/>
                <a:gd name="connsiteY1" fmla="*/ 249167 h 503777"/>
                <a:gd name="connsiteX2" fmla="*/ 41332 w 97708"/>
                <a:gd name="connsiteY2" fmla="*/ 242678 h 503777"/>
                <a:gd name="connsiteX3" fmla="*/ 78830 w 97708"/>
                <a:gd name="connsiteY3" fmla="*/ 234677 h 503777"/>
                <a:gd name="connsiteX4" fmla="*/ 97708 w 97708"/>
                <a:gd name="connsiteY4" fmla="*/ 229404 h 503777"/>
                <a:gd name="connsiteX5" fmla="*/ 97708 w 97708"/>
                <a:gd name="connsiteY5" fmla="*/ 19793 h 503777"/>
                <a:gd name="connsiteX6" fmla="*/ 97708 w 97708"/>
                <a:gd name="connsiteY6" fmla="*/ 19793 h 503777"/>
                <a:gd name="connsiteX7" fmla="*/ 97708 w 97708"/>
                <a:gd name="connsiteY7" fmla="*/ 11718 h 503777"/>
                <a:gd name="connsiteX8" fmla="*/ 0 w 97708"/>
                <a:gd name="connsiteY8" fmla="*/ 214 h 503777"/>
                <a:gd name="connsiteX9" fmla="*/ 0 w 97708"/>
                <a:gd name="connsiteY9" fmla="*/ 82215 h 503777"/>
                <a:gd name="connsiteX10" fmla="*/ 59289 w 97708"/>
                <a:gd name="connsiteY10" fmla="*/ 99286 h 503777"/>
                <a:gd name="connsiteX11" fmla="*/ 77097 w 97708"/>
                <a:gd name="connsiteY11" fmla="*/ 144453 h 503777"/>
                <a:gd name="connsiteX12" fmla="*/ 73189 w 97708"/>
                <a:gd name="connsiteY12" fmla="*/ 170263 h 503777"/>
                <a:gd name="connsiteX13" fmla="*/ 55196 w 97708"/>
                <a:gd name="connsiteY13" fmla="*/ 193824 h 503777"/>
                <a:gd name="connsiteX14" fmla="*/ 20537 w 97708"/>
                <a:gd name="connsiteY14" fmla="*/ 208572 h 503777"/>
                <a:gd name="connsiteX15" fmla="*/ 0 w 97708"/>
                <a:gd name="connsiteY15" fmla="*/ 212259 h 503777"/>
                <a:gd name="connsiteX16" fmla="*/ 0 w 97708"/>
                <a:gd name="connsiteY16" fmla="*/ 279106 h 503777"/>
                <a:gd name="connsiteX17" fmla="*/ 53721 w 97708"/>
                <a:gd name="connsiteY17" fmla="*/ 293855 h 503777"/>
                <a:gd name="connsiteX18" fmla="*/ 87126 w 97708"/>
                <a:gd name="connsiteY18" fmla="*/ 357383 h 503777"/>
                <a:gd name="connsiteX19" fmla="*/ 63234 w 97708"/>
                <a:gd name="connsiteY19" fmla="*/ 413722 h 503777"/>
                <a:gd name="connsiteX20" fmla="*/ 0 w 97708"/>
                <a:gd name="connsiteY20" fmla="*/ 432821 h 503777"/>
                <a:gd name="connsiteX21" fmla="*/ 0 w 97708"/>
                <a:gd name="connsiteY21" fmla="*/ 503761 h 503777"/>
                <a:gd name="connsiteX22" fmla="*/ 0 w 97708"/>
                <a:gd name="connsiteY22" fmla="*/ 503761 h 503777"/>
                <a:gd name="connsiteX23" fmla="*/ 76323 w 97708"/>
                <a:gd name="connsiteY23" fmla="*/ 493990 h 503777"/>
                <a:gd name="connsiteX24" fmla="*/ 97708 w 97708"/>
                <a:gd name="connsiteY24" fmla="*/ 486616 h 503777"/>
                <a:gd name="connsiteX25" fmla="*/ 97708 w 97708"/>
                <a:gd name="connsiteY25" fmla="*/ 253333 h 50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7708" h="503777">
                  <a:moveTo>
                    <a:pt x="97561" y="253333"/>
                  </a:moveTo>
                  <a:cubicBezTo>
                    <a:pt x="91492" y="251623"/>
                    <a:pt x="85338" y="250233"/>
                    <a:pt x="79125" y="249167"/>
                  </a:cubicBezTo>
                  <a:lnTo>
                    <a:pt x="41332" y="242678"/>
                  </a:lnTo>
                  <a:lnTo>
                    <a:pt x="78830" y="234677"/>
                  </a:lnTo>
                  <a:cubicBezTo>
                    <a:pt x="85227" y="233323"/>
                    <a:pt x="91536" y="231565"/>
                    <a:pt x="97708" y="229404"/>
                  </a:cubicBezTo>
                  <a:lnTo>
                    <a:pt x="97708" y="19793"/>
                  </a:lnTo>
                  <a:lnTo>
                    <a:pt x="97708" y="19793"/>
                  </a:lnTo>
                  <a:lnTo>
                    <a:pt x="97708" y="11718"/>
                  </a:lnTo>
                  <a:cubicBezTo>
                    <a:pt x="65922" y="2890"/>
                    <a:pt x="32966" y="-990"/>
                    <a:pt x="0" y="214"/>
                  </a:cubicBezTo>
                  <a:lnTo>
                    <a:pt x="0" y="82215"/>
                  </a:lnTo>
                  <a:cubicBezTo>
                    <a:pt x="28133" y="82215"/>
                    <a:pt x="47527" y="87967"/>
                    <a:pt x="59289" y="99286"/>
                  </a:cubicBezTo>
                  <a:cubicBezTo>
                    <a:pt x="71290" y="111183"/>
                    <a:pt x="77750" y="127568"/>
                    <a:pt x="77097" y="144453"/>
                  </a:cubicBezTo>
                  <a:cubicBezTo>
                    <a:pt x="77108" y="153205"/>
                    <a:pt x="75788" y="161907"/>
                    <a:pt x="73189" y="170263"/>
                  </a:cubicBezTo>
                  <a:cubicBezTo>
                    <a:pt x="69966" y="179894"/>
                    <a:pt x="63639" y="188179"/>
                    <a:pt x="55196" y="193824"/>
                  </a:cubicBezTo>
                  <a:cubicBezTo>
                    <a:pt x="44610" y="200763"/>
                    <a:pt x="32874" y="205755"/>
                    <a:pt x="20537" y="208572"/>
                  </a:cubicBezTo>
                  <a:cubicBezTo>
                    <a:pt x="13782" y="210264"/>
                    <a:pt x="6921" y="211496"/>
                    <a:pt x="0" y="212259"/>
                  </a:cubicBezTo>
                  <a:lnTo>
                    <a:pt x="0" y="279106"/>
                  </a:lnTo>
                  <a:cubicBezTo>
                    <a:pt x="22123" y="281577"/>
                    <a:pt x="39894" y="286480"/>
                    <a:pt x="53721" y="293855"/>
                  </a:cubicBezTo>
                  <a:cubicBezTo>
                    <a:pt x="75844" y="305690"/>
                    <a:pt x="87126" y="327038"/>
                    <a:pt x="87126" y="357383"/>
                  </a:cubicBezTo>
                  <a:cubicBezTo>
                    <a:pt x="87126" y="381644"/>
                    <a:pt x="79088" y="400633"/>
                    <a:pt x="63234" y="413722"/>
                  </a:cubicBezTo>
                  <a:cubicBezTo>
                    <a:pt x="48485" y="425816"/>
                    <a:pt x="27284" y="432158"/>
                    <a:pt x="0" y="432821"/>
                  </a:cubicBezTo>
                  <a:lnTo>
                    <a:pt x="0" y="503761"/>
                  </a:lnTo>
                  <a:lnTo>
                    <a:pt x="0" y="503761"/>
                  </a:lnTo>
                  <a:cubicBezTo>
                    <a:pt x="25769" y="504045"/>
                    <a:pt x="51453" y="500756"/>
                    <a:pt x="76323" y="493990"/>
                  </a:cubicBezTo>
                  <a:cubicBezTo>
                    <a:pt x="83586" y="491944"/>
                    <a:pt x="90728" y="489481"/>
                    <a:pt x="97708" y="486616"/>
                  </a:cubicBezTo>
                  <a:lnTo>
                    <a:pt x="97708" y="253333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DCD3FDF-5E76-654D-BD50-2AE1CE0187BC}"/>
                </a:ext>
              </a:extLst>
            </p:cNvPr>
            <p:cNvSpPr/>
            <p:nvPr/>
          </p:nvSpPr>
          <p:spPr>
            <a:xfrm>
              <a:off x="848219" y="4074885"/>
              <a:ext cx="97929" cy="503400"/>
            </a:xfrm>
            <a:custGeom>
              <a:avLst/>
              <a:gdLst>
                <a:gd name="connsiteX0" fmla="*/ 97929 w 97929"/>
                <a:gd name="connsiteY0" fmla="*/ 211897 h 503400"/>
                <a:gd name="connsiteX1" fmla="*/ 97929 w 97929"/>
                <a:gd name="connsiteY1" fmla="*/ 278745 h 503400"/>
                <a:gd name="connsiteX2" fmla="*/ 60358 w 97929"/>
                <a:gd name="connsiteY2" fmla="*/ 276827 h 503400"/>
                <a:gd name="connsiteX3" fmla="*/ 35728 w 97929"/>
                <a:gd name="connsiteY3" fmla="*/ 276827 h 503400"/>
                <a:gd name="connsiteX4" fmla="*/ 35728 w 97929"/>
                <a:gd name="connsiteY4" fmla="*/ 213815 h 503400"/>
                <a:gd name="connsiteX5" fmla="*/ 62312 w 97929"/>
                <a:gd name="connsiteY5" fmla="*/ 213815 h 503400"/>
                <a:gd name="connsiteX6" fmla="*/ 97929 w 97929"/>
                <a:gd name="connsiteY6" fmla="*/ 211897 h 503400"/>
                <a:gd name="connsiteX7" fmla="*/ 97929 w 97929"/>
                <a:gd name="connsiteY7" fmla="*/ 432423 h 503400"/>
                <a:gd name="connsiteX8" fmla="*/ 93431 w 97929"/>
                <a:gd name="connsiteY8" fmla="*/ 432423 h 503400"/>
                <a:gd name="connsiteX9" fmla="*/ 93431 w 97929"/>
                <a:gd name="connsiteY9" fmla="*/ 417674 h 503400"/>
                <a:gd name="connsiteX10" fmla="*/ 10840 w 97929"/>
                <a:gd name="connsiteY10" fmla="*/ 391680 h 503400"/>
                <a:gd name="connsiteX11" fmla="*/ 8148 w 97929"/>
                <a:gd name="connsiteY11" fmla="*/ 389800 h 503400"/>
                <a:gd name="connsiteX12" fmla="*/ 6711 w 97929"/>
                <a:gd name="connsiteY12" fmla="*/ 388731 h 503400"/>
                <a:gd name="connsiteX13" fmla="*/ 0 w 97929"/>
                <a:gd name="connsiteY13" fmla="*/ 383532 h 503400"/>
                <a:gd name="connsiteX14" fmla="*/ 0 w 97929"/>
                <a:gd name="connsiteY14" fmla="*/ 486439 h 503400"/>
                <a:gd name="connsiteX15" fmla="*/ 97929 w 97929"/>
                <a:gd name="connsiteY15" fmla="*/ 503362 h 503400"/>
                <a:gd name="connsiteX16" fmla="*/ 10656 w 97929"/>
                <a:gd name="connsiteY16" fmla="*/ 25773 h 503400"/>
                <a:gd name="connsiteX17" fmla="*/ 5752 w 97929"/>
                <a:gd name="connsiteY17" fmla="*/ 11909 h 503400"/>
                <a:gd name="connsiteX18" fmla="*/ 85209 w 97929"/>
                <a:gd name="connsiteY18" fmla="*/ 442 h 503400"/>
                <a:gd name="connsiteX19" fmla="*/ 96565 w 97929"/>
                <a:gd name="connsiteY19" fmla="*/ 0 h 503400"/>
                <a:gd name="connsiteX20" fmla="*/ 97929 w 97929"/>
                <a:gd name="connsiteY20" fmla="*/ 0 h 503400"/>
                <a:gd name="connsiteX21" fmla="*/ 97929 w 97929"/>
                <a:gd name="connsiteY21" fmla="*/ 81964 h 503400"/>
                <a:gd name="connsiteX22" fmla="*/ 96676 w 97929"/>
                <a:gd name="connsiteY22" fmla="*/ 81964 h 503400"/>
                <a:gd name="connsiteX23" fmla="*/ 38678 w 97929"/>
                <a:gd name="connsiteY23" fmla="*/ 93025 h 503400"/>
                <a:gd name="connsiteX24" fmla="*/ 184 w 97929"/>
                <a:gd name="connsiteY24" fmla="*/ 114632 h 503400"/>
                <a:gd name="connsiteX25" fmla="*/ 184 w 97929"/>
                <a:gd name="connsiteY25" fmla="*/ 29792 h 503400"/>
                <a:gd name="connsiteX26" fmla="*/ 10656 w 97929"/>
                <a:gd name="connsiteY26" fmla="*/ 25773 h 50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929" h="503400">
                  <a:moveTo>
                    <a:pt x="97929" y="211897"/>
                  </a:moveTo>
                  <a:lnTo>
                    <a:pt x="97929" y="278745"/>
                  </a:lnTo>
                  <a:cubicBezTo>
                    <a:pt x="85448" y="277417"/>
                    <a:pt x="72909" y="276779"/>
                    <a:pt x="60358" y="276827"/>
                  </a:cubicBezTo>
                  <a:lnTo>
                    <a:pt x="35728" y="276827"/>
                  </a:lnTo>
                  <a:lnTo>
                    <a:pt x="35728" y="213815"/>
                  </a:lnTo>
                  <a:lnTo>
                    <a:pt x="62312" y="213815"/>
                  </a:lnTo>
                  <a:cubicBezTo>
                    <a:pt x="74210" y="213881"/>
                    <a:pt x="86105" y="213240"/>
                    <a:pt x="97929" y="211897"/>
                  </a:cubicBezTo>
                  <a:close/>
                  <a:moveTo>
                    <a:pt x="97929" y="432423"/>
                  </a:moveTo>
                  <a:cubicBezTo>
                    <a:pt x="96418" y="432423"/>
                    <a:pt x="94980" y="432423"/>
                    <a:pt x="93431" y="432423"/>
                  </a:cubicBezTo>
                  <a:lnTo>
                    <a:pt x="93431" y="417674"/>
                  </a:lnTo>
                  <a:cubicBezTo>
                    <a:pt x="63945" y="417298"/>
                    <a:pt x="35223" y="408261"/>
                    <a:pt x="10840" y="391680"/>
                  </a:cubicBezTo>
                  <a:lnTo>
                    <a:pt x="8148" y="389800"/>
                  </a:lnTo>
                  <a:lnTo>
                    <a:pt x="6711" y="388731"/>
                  </a:lnTo>
                  <a:cubicBezTo>
                    <a:pt x="4277" y="386961"/>
                    <a:pt x="2065" y="385228"/>
                    <a:pt x="0" y="383532"/>
                  </a:cubicBezTo>
                  <a:lnTo>
                    <a:pt x="0" y="486439"/>
                  </a:lnTo>
                  <a:cubicBezTo>
                    <a:pt x="31289" y="498186"/>
                    <a:pt x="64513" y="503930"/>
                    <a:pt x="97929" y="503362"/>
                  </a:cubicBezTo>
                  <a:close/>
                  <a:moveTo>
                    <a:pt x="10656" y="25773"/>
                  </a:moveTo>
                  <a:lnTo>
                    <a:pt x="5752" y="11909"/>
                  </a:lnTo>
                  <a:cubicBezTo>
                    <a:pt x="31842" y="5714"/>
                    <a:pt x="58433" y="1876"/>
                    <a:pt x="85209" y="442"/>
                  </a:cubicBezTo>
                  <a:cubicBezTo>
                    <a:pt x="88896" y="442"/>
                    <a:pt x="92583" y="111"/>
                    <a:pt x="96565" y="0"/>
                  </a:cubicBezTo>
                  <a:lnTo>
                    <a:pt x="97929" y="0"/>
                  </a:lnTo>
                  <a:lnTo>
                    <a:pt x="97929" y="81964"/>
                  </a:lnTo>
                  <a:lnTo>
                    <a:pt x="96676" y="81964"/>
                  </a:lnTo>
                  <a:cubicBezTo>
                    <a:pt x="76839" y="82182"/>
                    <a:pt x="57202" y="85928"/>
                    <a:pt x="38678" y="93025"/>
                  </a:cubicBezTo>
                  <a:cubicBezTo>
                    <a:pt x="24873" y="98338"/>
                    <a:pt x="11909" y="105615"/>
                    <a:pt x="184" y="114632"/>
                  </a:cubicBezTo>
                  <a:lnTo>
                    <a:pt x="184" y="29792"/>
                  </a:lnTo>
                  <a:cubicBezTo>
                    <a:pt x="3503" y="28391"/>
                    <a:pt x="7042" y="27026"/>
                    <a:pt x="10656" y="25773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8DDC5E4-6487-6744-A8B6-CC02598D91D1}"/>
                </a:ext>
              </a:extLst>
            </p:cNvPr>
            <p:cNvSpPr/>
            <p:nvPr/>
          </p:nvSpPr>
          <p:spPr>
            <a:xfrm>
              <a:off x="744907" y="4086794"/>
              <a:ext cx="398334" cy="506217"/>
            </a:xfrm>
            <a:custGeom>
              <a:avLst/>
              <a:gdLst>
                <a:gd name="connsiteX0" fmla="*/ 221595 w 398334"/>
                <a:gd name="connsiteY0" fmla="*/ 196264 h 506217"/>
                <a:gd name="connsiteX1" fmla="*/ 201057 w 398334"/>
                <a:gd name="connsiteY1" fmla="*/ 199951 h 506217"/>
                <a:gd name="connsiteX2" fmla="*/ 165440 w 398334"/>
                <a:gd name="connsiteY2" fmla="*/ 201869 h 506217"/>
                <a:gd name="connsiteX3" fmla="*/ 138856 w 398334"/>
                <a:gd name="connsiteY3" fmla="*/ 201869 h 506217"/>
                <a:gd name="connsiteX4" fmla="*/ 138856 w 398334"/>
                <a:gd name="connsiteY4" fmla="*/ 187120 h 506217"/>
                <a:gd name="connsiteX5" fmla="*/ 165440 w 398334"/>
                <a:gd name="connsiteY5" fmla="*/ 187120 h 506217"/>
                <a:gd name="connsiteX6" fmla="*/ 217871 w 398334"/>
                <a:gd name="connsiteY6" fmla="*/ 181958 h 506217"/>
                <a:gd name="connsiteX7" fmla="*/ 247699 w 398334"/>
                <a:gd name="connsiteY7" fmla="*/ 169606 h 506217"/>
                <a:gd name="connsiteX8" fmla="*/ 260235 w 398334"/>
                <a:gd name="connsiteY8" fmla="*/ 153457 h 506217"/>
                <a:gd name="connsiteX9" fmla="*/ 263480 w 398334"/>
                <a:gd name="connsiteY9" fmla="*/ 132109 h 506217"/>
                <a:gd name="connsiteX10" fmla="*/ 250170 w 398334"/>
                <a:gd name="connsiteY10" fmla="*/ 97561 h 506217"/>
                <a:gd name="connsiteX11" fmla="*/ 199878 w 398334"/>
                <a:gd name="connsiteY11" fmla="*/ 84582 h 506217"/>
                <a:gd name="connsiteX12" fmla="*/ 147005 w 398334"/>
                <a:gd name="connsiteY12" fmla="*/ 94574 h 506217"/>
                <a:gd name="connsiteX13" fmla="*/ 94132 w 398334"/>
                <a:gd name="connsiteY13" fmla="*/ 129601 h 506217"/>
                <a:gd name="connsiteX14" fmla="*/ 88564 w 398334"/>
                <a:gd name="connsiteY14" fmla="*/ 134985 h 506217"/>
                <a:gd name="connsiteX15" fmla="*/ 19837 w 398334"/>
                <a:gd name="connsiteY15" fmla="*/ 55712 h 506217"/>
                <a:gd name="connsiteX16" fmla="*/ 24851 w 398334"/>
                <a:gd name="connsiteY16" fmla="*/ 50882 h 506217"/>
                <a:gd name="connsiteX17" fmla="*/ 108548 w 398334"/>
                <a:gd name="connsiteY17" fmla="*/ 0 h 506217"/>
                <a:gd name="connsiteX18" fmla="*/ 108548 w 398334"/>
                <a:gd name="connsiteY18" fmla="*/ 0 h 506217"/>
                <a:gd name="connsiteX19" fmla="*/ 108917 w 398334"/>
                <a:gd name="connsiteY19" fmla="*/ 0 h 506217"/>
                <a:gd name="connsiteX20" fmla="*/ 108917 w 398334"/>
                <a:gd name="connsiteY20" fmla="*/ 0 h 506217"/>
                <a:gd name="connsiteX21" fmla="*/ 113858 w 398334"/>
                <a:gd name="connsiteY21" fmla="*/ 13863 h 506217"/>
                <a:gd name="connsiteX22" fmla="*/ 103202 w 398334"/>
                <a:gd name="connsiteY22" fmla="*/ 17882 h 506217"/>
                <a:gd name="connsiteX23" fmla="*/ 40189 w 398334"/>
                <a:gd name="connsiteY23" fmla="*/ 56708 h 506217"/>
                <a:gd name="connsiteX24" fmla="*/ 89560 w 398334"/>
                <a:gd name="connsiteY24" fmla="*/ 113673 h 506217"/>
                <a:gd name="connsiteX25" fmla="*/ 103312 w 398334"/>
                <a:gd name="connsiteY25" fmla="*/ 102354 h 506217"/>
                <a:gd name="connsiteX26" fmla="*/ 141806 w 398334"/>
                <a:gd name="connsiteY26" fmla="*/ 80747 h 506217"/>
                <a:gd name="connsiteX27" fmla="*/ 199804 w 398334"/>
                <a:gd name="connsiteY27" fmla="*/ 69686 h 506217"/>
                <a:gd name="connsiteX28" fmla="*/ 201242 w 398334"/>
                <a:gd name="connsiteY28" fmla="*/ 69686 h 506217"/>
                <a:gd name="connsiteX29" fmla="*/ 260530 w 398334"/>
                <a:gd name="connsiteY29" fmla="*/ 86757 h 506217"/>
                <a:gd name="connsiteX30" fmla="*/ 278339 w 398334"/>
                <a:gd name="connsiteY30" fmla="*/ 131924 h 506217"/>
                <a:gd name="connsiteX31" fmla="*/ 274431 w 398334"/>
                <a:gd name="connsiteY31" fmla="*/ 157734 h 506217"/>
                <a:gd name="connsiteX32" fmla="*/ 256438 w 398334"/>
                <a:gd name="connsiteY32" fmla="*/ 181295 h 506217"/>
                <a:gd name="connsiteX33" fmla="*/ 221595 w 398334"/>
                <a:gd name="connsiteY33" fmla="*/ 196264 h 506217"/>
                <a:gd name="connsiteX34" fmla="*/ 369078 w 398334"/>
                <a:gd name="connsiteY34" fmla="*/ 267167 h 506217"/>
                <a:gd name="connsiteX35" fmla="*/ 309679 w 398334"/>
                <a:gd name="connsiteY35" fmla="*/ 229006 h 506217"/>
                <a:gd name="connsiteX36" fmla="*/ 358976 w 398334"/>
                <a:gd name="connsiteY36" fmla="*/ 193757 h 506217"/>
                <a:gd name="connsiteX37" fmla="*/ 385080 w 398334"/>
                <a:gd name="connsiteY37" fmla="*/ 115443 h 506217"/>
                <a:gd name="connsiteX38" fmla="*/ 339766 w 398334"/>
                <a:gd name="connsiteY38" fmla="*/ 16518 h 506217"/>
                <a:gd name="connsiteX39" fmla="*/ 339360 w 398334"/>
                <a:gd name="connsiteY39" fmla="*/ 17034 h 506217"/>
                <a:gd name="connsiteX40" fmla="*/ 339360 w 398334"/>
                <a:gd name="connsiteY40" fmla="*/ 17034 h 506217"/>
                <a:gd name="connsiteX41" fmla="*/ 330769 w 398334"/>
                <a:gd name="connsiteY41" fmla="*/ 28096 h 506217"/>
                <a:gd name="connsiteX42" fmla="*/ 370332 w 398334"/>
                <a:gd name="connsiteY42" fmla="*/ 115332 h 506217"/>
                <a:gd name="connsiteX43" fmla="*/ 347472 w 398334"/>
                <a:gd name="connsiteY43" fmla="*/ 184429 h 506217"/>
                <a:gd name="connsiteX44" fmla="*/ 298802 w 398334"/>
                <a:gd name="connsiteY44" fmla="*/ 217133 h 506217"/>
                <a:gd name="connsiteX45" fmla="*/ 298802 w 398334"/>
                <a:gd name="connsiteY45" fmla="*/ 217133 h 506217"/>
                <a:gd name="connsiteX46" fmla="*/ 279924 w 398334"/>
                <a:gd name="connsiteY46" fmla="*/ 222406 h 506217"/>
                <a:gd name="connsiteX47" fmla="*/ 242427 w 398334"/>
                <a:gd name="connsiteY47" fmla="*/ 230407 h 506217"/>
                <a:gd name="connsiteX48" fmla="*/ 280219 w 398334"/>
                <a:gd name="connsiteY48" fmla="*/ 236896 h 506217"/>
                <a:gd name="connsiteX49" fmla="*/ 298655 w 398334"/>
                <a:gd name="connsiteY49" fmla="*/ 241062 h 506217"/>
                <a:gd name="connsiteX50" fmla="*/ 298655 w 398334"/>
                <a:gd name="connsiteY50" fmla="*/ 241062 h 506217"/>
                <a:gd name="connsiteX51" fmla="*/ 357648 w 398334"/>
                <a:gd name="connsiteY51" fmla="*/ 276532 h 506217"/>
                <a:gd name="connsiteX52" fmla="*/ 383458 w 398334"/>
                <a:gd name="connsiteY52" fmla="*/ 351454 h 506217"/>
                <a:gd name="connsiteX53" fmla="*/ 370848 w 398334"/>
                <a:gd name="connsiteY53" fmla="*/ 410263 h 506217"/>
                <a:gd name="connsiteX54" fmla="*/ 334788 w 398334"/>
                <a:gd name="connsiteY54" fmla="*/ 453992 h 506217"/>
                <a:gd name="connsiteX55" fmla="*/ 298876 w 398334"/>
                <a:gd name="connsiteY55" fmla="*/ 474308 h 506217"/>
                <a:gd name="connsiteX56" fmla="*/ 298876 w 398334"/>
                <a:gd name="connsiteY56" fmla="*/ 474308 h 506217"/>
                <a:gd name="connsiteX57" fmla="*/ 277491 w 398334"/>
                <a:gd name="connsiteY57" fmla="*/ 481682 h 506217"/>
                <a:gd name="connsiteX58" fmla="*/ 201168 w 398334"/>
                <a:gd name="connsiteY58" fmla="*/ 491453 h 506217"/>
                <a:gd name="connsiteX59" fmla="*/ 201168 w 398334"/>
                <a:gd name="connsiteY59" fmla="*/ 491453 h 506217"/>
                <a:gd name="connsiteX60" fmla="*/ 103423 w 398334"/>
                <a:gd name="connsiteY60" fmla="*/ 474640 h 506217"/>
                <a:gd name="connsiteX61" fmla="*/ 94537 w 398334"/>
                <a:gd name="connsiteY61" fmla="*/ 470953 h 506217"/>
                <a:gd name="connsiteX62" fmla="*/ 20574 w 398334"/>
                <a:gd name="connsiteY62" fmla="*/ 415646 h 506217"/>
                <a:gd name="connsiteX63" fmla="*/ 81264 w 398334"/>
                <a:gd name="connsiteY63" fmla="*/ 360967 h 506217"/>
                <a:gd name="connsiteX64" fmla="*/ 86942 w 398334"/>
                <a:gd name="connsiteY64" fmla="*/ 355842 h 506217"/>
                <a:gd name="connsiteX65" fmla="*/ 86610 w 398334"/>
                <a:gd name="connsiteY65" fmla="*/ 355473 h 506217"/>
                <a:gd name="connsiteX66" fmla="*/ 77060 w 398334"/>
                <a:gd name="connsiteY66" fmla="*/ 344891 h 506217"/>
                <a:gd name="connsiteX67" fmla="*/ 0 w 398334"/>
                <a:gd name="connsiteY67" fmla="*/ 414135 h 506217"/>
                <a:gd name="connsiteX68" fmla="*/ 4498 w 398334"/>
                <a:gd name="connsiteY68" fmla="*/ 419592 h 506217"/>
                <a:gd name="connsiteX69" fmla="*/ 88343 w 398334"/>
                <a:gd name="connsiteY69" fmla="*/ 484411 h 506217"/>
                <a:gd name="connsiteX70" fmla="*/ 201057 w 398334"/>
                <a:gd name="connsiteY70" fmla="*/ 506202 h 506217"/>
                <a:gd name="connsiteX71" fmla="*/ 281436 w 398334"/>
                <a:gd name="connsiteY71" fmla="*/ 495878 h 506217"/>
                <a:gd name="connsiteX72" fmla="*/ 343711 w 398334"/>
                <a:gd name="connsiteY72" fmla="*/ 465643 h 506217"/>
                <a:gd name="connsiteX73" fmla="*/ 383937 w 398334"/>
                <a:gd name="connsiteY73" fmla="*/ 416826 h 506217"/>
                <a:gd name="connsiteX74" fmla="*/ 398317 w 398334"/>
                <a:gd name="connsiteY74" fmla="*/ 351565 h 506217"/>
                <a:gd name="connsiteX75" fmla="*/ 369078 w 398334"/>
                <a:gd name="connsiteY75" fmla="*/ 267167 h 506217"/>
                <a:gd name="connsiteX76" fmla="*/ 288184 w 398334"/>
                <a:gd name="connsiteY76" fmla="*/ 345075 h 506217"/>
                <a:gd name="connsiteX77" fmla="*/ 254778 w 398334"/>
                <a:gd name="connsiteY77" fmla="*/ 281547 h 506217"/>
                <a:gd name="connsiteX78" fmla="*/ 201057 w 398334"/>
                <a:gd name="connsiteY78" fmla="*/ 266798 h 506217"/>
                <a:gd name="connsiteX79" fmla="*/ 163486 w 398334"/>
                <a:gd name="connsiteY79" fmla="*/ 264881 h 506217"/>
                <a:gd name="connsiteX80" fmla="*/ 138856 w 398334"/>
                <a:gd name="connsiteY80" fmla="*/ 264881 h 506217"/>
                <a:gd name="connsiteX81" fmla="*/ 138856 w 398334"/>
                <a:gd name="connsiteY81" fmla="*/ 279629 h 506217"/>
                <a:gd name="connsiteX82" fmla="*/ 163486 w 398334"/>
                <a:gd name="connsiteY82" fmla="*/ 279629 h 506217"/>
                <a:gd name="connsiteX83" fmla="*/ 247847 w 398334"/>
                <a:gd name="connsiteY83" fmla="*/ 294378 h 506217"/>
                <a:gd name="connsiteX84" fmla="*/ 273435 w 398334"/>
                <a:gd name="connsiteY84" fmla="*/ 344891 h 506217"/>
                <a:gd name="connsiteX85" fmla="*/ 255000 w 398334"/>
                <a:gd name="connsiteY85" fmla="*/ 389874 h 506217"/>
                <a:gd name="connsiteX86" fmla="*/ 196670 w 398334"/>
                <a:gd name="connsiteY86" fmla="*/ 405728 h 506217"/>
                <a:gd name="connsiteX87" fmla="*/ 196670 w 398334"/>
                <a:gd name="connsiteY87" fmla="*/ 420477 h 506217"/>
                <a:gd name="connsiteX88" fmla="*/ 201168 w 398334"/>
                <a:gd name="connsiteY88" fmla="*/ 420477 h 506217"/>
                <a:gd name="connsiteX89" fmla="*/ 264402 w 398334"/>
                <a:gd name="connsiteY89" fmla="*/ 401377 h 506217"/>
                <a:gd name="connsiteX90" fmla="*/ 288184 w 398334"/>
                <a:gd name="connsiteY90" fmla="*/ 345075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98334" h="506217">
                  <a:moveTo>
                    <a:pt x="221595" y="196264"/>
                  </a:moveTo>
                  <a:cubicBezTo>
                    <a:pt x="214840" y="197957"/>
                    <a:pt x="207978" y="199188"/>
                    <a:pt x="201057" y="199951"/>
                  </a:cubicBezTo>
                  <a:cubicBezTo>
                    <a:pt x="189233" y="201293"/>
                    <a:pt x="177338" y="201935"/>
                    <a:pt x="165440" y="201869"/>
                  </a:cubicBezTo>
                  <a:lnTo>
                    <a:pt x="138856" y="201869"/>
                  </a:lnTo>
                  <a:lnTo>
                    <a:pt x="138856" y="187120"/>
                  </a:lnTo>
                  <a:lnTo>
                    <a:pt x="165440" y="187120"/>
                  </a:lnTo>
                  <a:cubicBezTo>
                    <a:pt x="183064" y="187559"/>
                    <a:pt x="200670" y="185826"/>
                    <a:pt x="217871" y="181958"/>
                  </a:cubicBezTo>
                  <a:cubicBezTo>
                    <a:pt x="228460" y="179621"/>
                    <a:pt x="238559" y="175439"/>
                    <a:pt x="247699" y="169606"/>
                  </a:cubicBezTo>
                  <a:cubicBezTo>
                    <a:pt x="253573" y="165783"/>
                    <a:pt x="257990" y="160096"/>
                    <a:pt x="260235" y="153457"/>
                  </a:cubicBezTo>
                  <a:cubicBezTo>
                    <a:pt x="262385" y="146545"/>
                    <a:pt x="263480" y="139348"/>
                    <a:pt x="263480" y="132109"/>
                  </a:cubicBezTo>
                  <a:cubicBezTo>
                    <a:pt x="264136" y="119227"/>
                    <a:pt x="259299" y="106672"/>
                    <a:pt x="250170" y="97561"/>
                  </a:cubicBezTo>
                  <a:cubicBezTo>
                    <a:pt x="241247" y="88970"/>
                    <a:pt x="224360" y="84582"/>
                    <a:pt x="199878" y="84582"/>
                  </a:cubicBezTo>
                  <a:cubicBezTo>
                    <a:pt x="181803" y="84766"/>
                    <a:pt x="163903" y="88149"/>
                    <a:pt x="147005" y="94574"/>
                  </a:cubicBezTo>
                  <a:cubicBezTo>
                    <a:pt x="127175" y="102523"/>
                    <a:pt x="109183" y="114443"/>
                    <a:pt x="94132" y="129601"/>
                  </a:cubicBezTo>
                  <a:lnTo>
                    <a:pt x="88564" y="134985"/>
                  </a:lnTo>
                  <a:lnTo>
                    <a:pt x="19837" y="55712"/>
                  </a:lnTo>
                  <a:lnTo>
                    <a:pt x="24851" y="50882"/>
                  </a:lnTo>
                  <a:cubicBezTo>
                    <a:pt x="48746" y="28073"/>
                    <a:pt x="77300" y="10714"/>
                    <a:pt x="108548" y="0"/>
                  </a:cubicBezTo>
                  <a:lnTo>
                    <a:pt x="108548" y="0"/>
                  </a:lnTo>
                  <a:lnTo>
                    <a:pt x="108917" y="0"/>
                  </a:lnTo>
                  <a:lnTo>
                    <a:pt x="108917" y="0"/>
                  </a:lnTo>
                  <a:lnTo>
                    <a:pt x="113858" y="13863"/>
                  </a:lnTo>
                  <a:cubicBezTo>
                    <a:pt x="110170" y="15117"/>
                    <a:pt x="106705" y="16481"/>
                    <a:pt x="103202" y="17882"/>
                  </a:cubicBezTo>
                  <a:cubicBezTo>
                    <a:pt x="80089" y="27039"/>
                    <a:pt x="58761" y="40180"/>
                    <a:pt x="40189" y="56708"/>
                  </a:cubicBezTo>
                  <a:lnTo>
                    <a:pt x="89560" y="113673"/>
                  </a:lnTo>
                  <a:cubicBezTo>
                    <a:pt x="94095" y="109581"/>
                    <a:pt x="98704" y="105820"/>
                    <a:pt x="103312" y="102354"/>
                  </a:cubicBezTo>
                  <a:cubicBezTo>
                    <a:pt x="115037" y="93337"/>
                    <a:pt x="128001" y="86060"/>
                    <a:pt x="141806" y="80747"/>
                  </a:cubicBezTo>
                  <a:cubicBezTo>
                    <a:pt x="160330" y="73650"/>
                    <a:pt x="179967" y="69904"/>
                    <a:pt x="199804" y="69686"/>
                  </a:cubicBezTo>
                  <a:lnTo>
                    <a:pt x="201242" y="69686"/>
                  </a:lnTo>
                  <a:cubicBezTo>
                    <a:pt x="229374" y="69686"/>
                    <a:pt x="248768" y="75438"/>
                    <a:pt x="260530" y="86757"/>
                  </a:cubicBezTo>
                  <a:cubicBezTo>
                    <a:pt x="272532" y="98654"/>
                    <a:pt x="278992" y="115039"/>
                    <a:pt x="278339" y="131924"/>
                  </a:cubicBezTo>
                  <a:cubicBezTo>
                    <a:pt x="278350" y="140676"/>
                    <a:pt x="277030" y="149378"/>
                    <a:pt x="274431" y="157734"/>
                  </a:cubicBezTo>
                  <a:cubicBezTo>
                    <a:pt x="271208" y="167365"/>
                    <a:pt x="264881" y="175650"/>
                    <a:pt x="256438" y="181295"/>
                  </a:cubicBezTo>
                  <a:cubicBezTo>
                    <a:pt x="245811" y="188330"/>
                    <a:pt x="234013" y="193399"/>
                    <a:pt x="221595" y="196264"/>
                  </a:cubicBezTo>
                  <a:close/>
                  <a:moveTo>
                    <a:pt x="369078" y="267167"/>
                  </a:moveTo>
                  <a:cubicBezTo>
                    <a:pt x="353309" y="249060"/>
                    <a:pt x="332702" y="235823"/>
                    <a:pt x="309679" y="229006"/>
                  </a:cubicBezTo>
                  <a:cubicBezTo>
                    <a:pt x="328941" y="221827"/>
                    <a:pt x="345953" y="209663"/>
                    <a:pt x="358976" y="193757"/>
                  </a:cubicBezTo>
                  <a:cubicBezTo>
                    <a:pt x="376305" y="172187"/>
                    <a:pt x="385080" y="145825"/>
                    <a:pt x="385080" y="115443"/>
                  </a:cubicBezTo>
                  <a:cubicBezTo>
                    <a:pt x="385080" y="72931"/>
                    <a:pt x="369816" y="39673"/>
                    <a:pt x="339766" y="16518"/>
                  </a:cubicBezTo>
                  <a:lnTo>
                    <a:pt x="339360" y="17034"/>
                  </a:lnTo>
                  <a:lnTo>
                    <a:pt x="339360" y="17034"/>
                  </a:lnTo>
                  <a:lnTo>
                    <a:pt x="330769" y="28096"/>
                  </a:lnTo>
                  <a:cubicBezTo>
                    <a:pt x="357390" y="48596"/>
                    <a:pt x="370332" y="77134"/>
                    <a:pt x="370332" y="115332"/>
                  </a:cubicBezTo>
                  <a:cubicBezTo>
                    <a:pt x="370981" y="140322"/>
                    <a:pt x="362895" y="164754"/>
                    <a:pt x="347472" y="184429"/>
                  </a:cubicBezTo>
                  <a:cubicBezTo>
                    <a:pt x="334704" y="199752"/>
                    <a:pt x="317817" y="211101"/>
                    <a:pt x="298802" y="217133"/>
                  </a:cubicBezTo>
                  <a:lnTo>
                    <a:pt x="298802" y="217133"/>
                  </a:lnTo>
                  <a:cubicBezTo>
                    <a:pt x="292630" y="219294"/>
                    <a:pt x="286322" y="221053"/>
                    <a:pt x="279924" y="222406"/>
                  </a:cubicBezTo>
                  <a:lnTo>
                    <a:pt x="242427" y="230407"/>
                  </a:lnTo>
                  <a:lnTo>
                    <a:pt x="280219" y="236896"/>
                  </a:lnTo>
                  <a:cubicBezTo>
                    <a:pt x="286432" y="237962"/>
                    <a:pt x="292586" y="239352"/>
                    <a:pt x="298655" y="241062"/>
                  </a:cubicBezTo>
                  <a:lnTo>
                    <a:pt x="298655" y="241062"/>
                  </a:lnTo>
                  <a:cubicBezTo>
                    <a:pt x="323985" y="248105"/>
                    <a:pt x="343748" y="260014"/>
                    <a:pt x="357648" y="276532"/>
                  </a:cubicBezTo>
                  <a:cubicBezTo>
                    <a:pt x="374793" y="296959"/>
                    <a:pt x="383458" y="322142"/>
                    <a:pt x="383458" y="351454"/>
                  </a:cubicBezTo>
                  <a:cubicBezTo>
                    <a:pt x="383882" y="371770"/>
                    <a:pt x="379565" y="391905"/>
                    <a:pt x="370848" y="410263"/>
                  </a:cubicBezTo>
                  <a:cubicBezTo>
                    <a:pt x="362335" y="427408"/>
                    <a:pt x="349998" y="442367"/>
                    <a:pt x="334788" y="453992"/>
                  </a:cubicBezTo>
                  <a:cubicBezTo>
                    <a:pt x="323779" y="462336"/>
                    <a:pt x="311700" y="469168"/>
                    <a:pt x="298876" y="474308"/>
                  </a:cubicBezTo>
                  <a:lnTo>
                    <a:pt x="298876" y="474308"/>
                  </a:lnTo>
                  <a:cubicBezTo>
                    <a:pt x="291896" y="477173"/>
                    <a:pt x="284754" y="479636"/>
                    <a:pt x="277491" y="481682"/>
                  </a:cubicBezTo>
                  <a:cubicBezTo>
                    <a:pt x="252621" y="488448"/>
                    <a:pt x="226937" y="491737"/>
                    <a:pt x="201168" y="491453"/>
                  </a:cubicBezTo>
                  <a:lnTo>
                    <a:pt x="201168" y="491453"/>
                  </a:lnTo>
                  <a:cubicBezTo>
                    <a:pt x="167818" y="492032"/>
                    <a:pt x="134660" y="486328"/>
                    <a:pt x="103423" y="474640"/>
                  </a:cubicBezTo>
                  <a:cubicBezTo>
                    <a:pt x="100437" y="473460"/>
                    <a:pt x="97450" y="472280"/>
                    <a:pt x="94537" y="470953"/>
                  </a:cubicBezTo>
                  <a:cubicBezTo>
                    <a:pt x="66194" y="458048"/>
                    <a:pt x="40966" y="439185"/>
                    <a:pt x="20574" y="415646"/>
                  </a:cubicBezTo>
                  <a:lnTo>
                    <a:pt x="81264" y="360967"/>
                  </a:lnTo>
                  <a:lnTo>
                    <a:pt x="86942" y="355842"/>
                  </a:lnTo>
                  <a:lnTo>
                    <a:pt x="86610" y="355473"/>
                  </a:lnTo>
                  <a:lnTo>
                    <a:pt x="77060" y="344891"/>
                  </a:lnTo>
                  <a:lnTo>
                    <a:pt x="0" y="414135"/>
                  </a:lnTo>
                  <a:lnTo>
                    <a:pt x="4498" y="419592"/>
                  </a:lnTo>
                  <a:cubicBezTo>
                    <a:pt x="27070" y="447378"/>
                    <a:pt x="55767" y="469563"/>
                    <a:pt x="88343" y="484411"/>
                  </a:cubicBezTo>
                  <a:cubicBezTo>
                    <a:pt x="120347" y="498864"/>
                    <a:pt x="158398" y="506202"/>
                    <a:pt x="201057" y="506202"/>
                  </a:cubicBezTo>
                  <a:cubicBezTo>
                    <a:pt x="228198" y="506485"/>
                    <a:pt x="255247" y="503008"/>
                    <a:pt x="281436" y="495878"/>
                  </a:cubicBezTo>
                  <a:cubicBezTo>
                    <a:pt x="303927" y="489853"/>
                    <a:pt x="325066" y="479592"/>
                    <a:pt x="343711" y="465643"/>
                  </a:cubicBezTo>
                  <a:cubicBezTo>
                    <a:pt x="360664" y="452650"/>
                    <a:pt x="374425" y="435951"/>
                    <a:pt x="383937" y="416826"/>
                  </a:cubicBezTo>
                  <a:cubicBezTo>
                    <a:pt x="393745" y="396488"/>
                    <a:pt x="398667" y="374141"/>
                    <a:pt x="398317" y="351565"/>
                  </a:cubicBezTo>
                  <a:cubicBezTo>
                    <a:pt x="398354" y="318676"/>
                    <a:pt x="388509" y="290285"/>
                    <a:pt x="369078" y="267167"/>
                  </a:cubicBezTo>
                  <a:close/>
                  <a:moveTo>
                    <a:pt x="288184" y="345075"/>
                  </a:moveTo>
                  <a:cubicBezTo>
                    <a:pt x="288184" y="314767"/>
                    <a:pt x="276938" y="293456"/>
                    <a:pt x="254778" y="281547"/>
                  </a:cubicBezTo>
                  <a:cubicBezTo>
                    <a:pt x="240952" y="274173"/>
                    <a:pt x="223180" y="269306"/>
                    <a:pt x="201057" y="266798"/>
                  </a:cubicBezTo>
                  <a:cubicBezTo>
                    <a:pt x="188577" y="265471"/>
                    <a:pt x="176037" y="264833"/>
                    <a:pt x="163486" y="264881"/>
                  </a:cubicBezTo>
                  <a:lnTo>
                    <a:pt x="138856" y="264881"/>
                  </a:lnTo>
                  <a:lnTo>
                    <a:pt x="138856" y="279629"/>
                  </a:lnTo>
                  <a:lnTo>
                    <a:pt x="163486" y="279629"/>
                  </a:lnTo>
                  <a:cubicBezTo>
                    <a:pt x="200984" y="279629"/>
                    <a:pt x="229374" y="284644"/>
                    <a:pt x="247847" y="294378"/>
                  </a:cubicBezTo>
                  <a:cubicBezTo>
                    <a:pt x="265065" y="303559"/>
                    <a:pt x="273435" y="320187"/>
                    <a:pt x="273435" y="344891"/>
                  </a:cubicBezTo>
                  <a:cubicBezTo>
                    <a:pt x="273435" y="364838"/>
                    <a:pt x="267351" y="379550"/>
                    <a:pt x="255000" y="389874"/>
                  </a:cubicBezTo>
                  <a:cubicBezTo>
                    <a:pt x="242648" y="400197"/>
                    <a:pt x="222664" y="405728"/>
                    <a:pt x="196670" y="405728"/>
                  </a:cubicBezTo>
                  <a:lnTo>
                    <a:pt x="196670" y="420477"/>
                  </a:lnTo>
                  <a:cubicBezTo>
                    <a:pt x="198218" y="420477"/>
                    <a:pt x="199656" y="420477"/>
                    <a:pt x="201168" y="420477"/>
                  </a:cubicBezTo>
                  <a:cubicBezTo>
                    <a:pt x="228453" y="419850"/>
                    <a:pt x="249764" y="413471"/>
                    <a:pt x="264402" y="401377"/>
                  </a:cubicBezTo>
                  <a:cubicBezTo>
                    <a:pt x="280146" y="388325"/>
                    <a:pt x="288184" y="369336"/>
                    <a:pt x="288184" y="345075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</p:grpSp>
      <p:cxnSp>
        <p:nvCxnSpPr>
          <p:cNvPr id="15" name="Straight Connector 14" descr="Straight line">
            <a:extLst>
              <a:ext uri="{FF2B5EF4-FFF2-40B4-BE49-F238E27FC236}">
                <a16:creationId xmlns:a16="http://schemas.microsoft.com/office/drawing/2014/main" id="{0C1C90C2-73A3-5A42-B386-4932ACB90F77}"/>
              </a:ext>
            </a:extLst>
          </p:cNvPr>
          <p:cNvCxnSpPr>
            <a:cxnSpLocks/>
          </p:cNvCxnSpPr>
          <p:nvPr/>
        </p:nvCxnSpPr>
        <p:spPr>
          <a:xfrm>
            <a:off x="488825" y="3671904"/>
            <a:ext cx="11208006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2E6658-9C8D-9E40-AD14-587B6DD2FBCA}"/>
              </a:ext>
            </a:extLst>
          </p:cNvPr>
          <p:cNvSpPr txBox="1"/>
          <p:nvPr/>
        </p:nvSpPr>
        <p:spPr>
          <a:xfrm>
            <a:off x="1402984" y="2770128"/>
            <a:ext cx="9870997" cy="6001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950" b="1"/>
              <a:t>Modelle &amp; Evaluierung</a:t>
            </a:r>
            <a:endParaRPr lang="en-US" sz="1999" b="1"/>
          </a:p>
          <a:p>
            <a:r>
              <a:rPr lang="en-US" sz="1950">
                <a:solidFill>
                  <a:srgbClr val="7030A0"/>
                </a:solidFill>
              </a:rPr>
              <a:t>Classifier, AE/VAE, Evaluierung</a:t>
            </a:r>
          </a:p>
        </p:txBody>
      </p:sp>
      <p:grpSp>
        <p:nvGrpSpPr>
          <p:cNvPr id="42" name="Group 41" descr="Number 2">
            <a:extLst>
              <a:ext uri="{FF2B5EF4-FFF2-40B4-BE49-F238E27FC236}">
                <a16:creationId xmlns:a16="http://schemas.microsoft.com/office/drawing/2014/main" id="{D4E43AF8-B0BF-F040-9F16-FC1C1D6F0E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7763" y="2803770"/>
            <a:ext cx="372448" cy="514960"/>
            <a:chOff x="757959" y="2803607"/>
            <a:chExt cx="372545" cy="515094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E99517F-A36C-DB4E-89E4-0D21107D6074}"/>
                </a:ext>
              </a:extLst>
            </p:cNvPr>
            <p:cNvSpPr/>
            <p:nvPr/>
          </p:nvSpPr>
          <p:spPr>
            <a:xfrm>
              <a:off x="772560" y="2818356"/>
              <a:ext cx="353629" cy="485449"/>
            </a:xfrm>
            <a:custGeom>
              <a:avLst/>
              <a:gdLst>
                <a:gd name="connsiteX0" fmla="*/ 305034 w 353629"/>
                <a:gd name="connsiteY0" fmla="*/ 414805 h 485449"/>
                <a:gd name="connsiteX1" fmla="*/ 112899 w 353629"/>
                <a:gd name="connsiteY1" fmla="*/ 414805 h 485449"/>
                <a:gd name="connsiteX2" fmla="*/ 113599 w 353629"/>
                <a:gd name="connsiteY2" fmla="*/ 406767 h 485449"/>
                <a:gd name="connsiteX3" fmla="*/ 150470 w 353629"/>
                <a:gd name="connsiteY3" fmla="*/ 352456 h 485449"/>
                <a:gd name="connsiteX4" fmla="*/ 203454 w 353629"/>
                <a:gd name="connsiteY4" fmla="*/ 313004 h 485449"/>
                <a:gd name="connsiteX5" fmla="*/ 237597 w 353629"/>
                <a:gd name="connsiteY5" fmla="*/ 290882 h 485449"/>
                <a:gd name="connsiteX6" fmla="*/ 293309 w 353629"/>
                <a:gd name="connsiteY6" fmla="*/ 248738 h 485449"/>
                <a:gd name="connsiteX7" fmla="*/ 316279 w 353629"/>
                <a:gd name="connsiteY7" fmla="*/ 223445 h 485449"/>
                <a:gd name="connsiteX8" fmla="*/ 325276 w 353629"/>
                <a:gd name="connsiteY8" fmla="*/ 210319 h 485449"/>
                <a:gd name="connsiteX9" fmla="*/ 339582 w 353629"/>
                <a:gd name="connsiteY9" fmla="*/ 173927 h 485449"/>
                <a:gd name="connsiteX10" fmla="*/ 343195 w 353629"/>
                <a:gd name="connsiteY10" fmla="*/ 135249 h 485449"/>
                <a:gd name="connsiteX11" fmla="*/ 302637 w 353629"/>
                <a:gd name="connsiteY11" fmla="*/ 36509 h 485449"/>
                <a:gd name="connsiteX12" fmla="*/ 184908 w 353629"/>
                <a:gd name="connsiteY12" fmla="*/ 7 h 485449"/>
                <a:gd name="connsiteX13" fmla="*/ 126947 w 353629"/>
                <a:gd name="connsiteY13" fmla="*/ 7381 h 485449"/>
                <a:gd name="connsiteX14" fmla="*/ 117397 w 353629"/>
                <a:gd name="connsiteY14" fmla="*/ 10330 h 485449"/>
                <a:gd name="connsiteX15" fmla="*/ 116217 w 353629"/>
                <a:gd name="connsiteY15" fmla="*/ 10736 h 485449"/>
                <a:gd name="connsiteX16" fmla="*/ 107295 w 353629"/>
                <a:gd name="connsiteY16" fmla="*/ 14017 h 485449"/>
                <a:gd name="connsiteX17" fmla="*/ 97044 w 353629"/>
                <a:gd name="connsiteY17" fmla="*/ 18368 h 485449"/>
                <a:gd name="connsiteX18" fmla="*/ 78240 w 353629"/>
                <a:gd name="connsiteY18" fmla="*/ 28176 h 485449"/>
                <a:gd name="connsiteX19" fmla="*/ 37940 w 353629"/>
                <a:gd name="connsiteY19" fmla="*/ 60586 h 485449"/>
                <a:gd name="connsiteX20" fmla="*/ 8038 w 353629"/>
                <a:gd name="connsiteY20" fmla="*/ 97899 h 485449"/>
                <a:gd name="connsiteX21" fmla="*/ 72009 w 353629"/>
                <a:gd name="connsiteY21" fmla="*/ 142623 h 485449"/>
                <a:gd name="connsiteX22" fmla="*/ 119941 w 353629"/>
                <a:gd name="connsiteY22" fmla="*/ 95023 h 485449"/>
                <a:gd name="connsiteX23" fmla="*/ 158619 w 353629"/>
                <a:gd name="connsiteY23" fmla="*/ 78320 h 485449"/>
                <a:gd name="connsiteX24" fmla="*/ 169680 w 353629"/>
                <a:gd name="connsiteY24" fmla="*/ 76403 h 485449"/>
                <a:gd name="connsiteX25" fmla="*/ 181626 w 353629"/>
                <a:gd name="connsiteY25" fmla="*/ 75666 h 485449"/>
                <a:gd name="connsiteX26" fmla="*/ 234536 w 353629"/>
                <a:gd name="connsiteY26" fmla="*/ 93659 h 485449"/>
                <a:gd name="connsiteX27" fmla="*/ 224434 w 353629"/>
                <a:gd name="connsiteY27" fmla="*/ 104241 h 485449"/>
                <a:gd name="connsiteX28" fmla="*/ 239956 w 353629"/>
                <a:gd name="connsiteY28" fmla="*/ 147085 h 485449"/>
                <a:gd name="connsiteX29" fmla="*/ 239956 w 353629"/>
                <a:gd name="connsiteY29" fmla="*/ 152026 h 485449"/>
                <a:gd name="connsiteX30" fmla="*/ 239956 w 353629"/>
                <a:gd name="connsiteY30" fmla="*/ 152026 h 485449"/>
                <a:gd name="connsiteX31" fmla="*/ 239624 w 353629"/>
                <a:gd name="connsiteY31" fmla="*/ 156819 h 485449"/>
                <a:gd name="connsiteX32" fmla="*/ 234315 w 353629"/>
                <a:gd name="connsiteY32" fmla="*/ 174812 h 485449"/>
                <a:gd name="connsiteX33" fmla="*/ 214331 w 353629"/>
                <a:gd name="connsiteY33" fmla="*/ 201248 h 485449"/>
                <a:gd name="connsiteX34" fmla="*/ 179082 w 353629"/>
                <a:gd name="connsiteY34" fmla="*/ 227390 h 485449"/>
                <a:gd name="connsiteX35" fmla="*/ 140995 w 353629"/>
                <a:gd name="connsiteY35" fmla="*/ 250324 h 485449"/>
                <a:gd name="connsiteX36" fmla="*/ 140515 w 353629"/>
                <a:gd name="connsiteY36" fmla="*/ 250582 h 485449"/>
                <a:gd name="connsiteX37" fmla="*/ 56818 w 353629"/>
                <a:gd name="connsiteY37" fmla="*/ 313742 h 485449"/>
                <a:gd name="connsiteX38" fmla="*/ 57297 w 353629"/>
                <a:gd name="connsiteY38" fmla="*/ 314221 h 485449"/>
                <a:gd name="connsiteX39" fmla="*/ 57297 w 353629"/>
                <a:gd name="connsiteY39" fmla="*/ 314221 h 485449"/>
                <a:gd name="connsiteX40" fmla="*/ 67290 w 353629"/>
                <a:gd name="connsiteY40" fmla="*/ 324065 h 485449"/>
                <a:gd name="connsiteX41" fmla="*/ 40447 w 353629"/>
                <a:gd name="connsiteY41" fmla="*/ 354447 h 485449"/>
                <a:gd name="connsiteX42" fmla="*/ 24003 w 353629"/>
                <a:gd name="connsiteY42" fmla="*/ 378745 h 485449"/>
                <a:gd name="connsiteX43" fmla="*/ 4609 w 353629"/>
                <a:gd name="connsiteY43" fmla="*/ 430106 h 485449"/>
                <a:gd name="connsiteX44" fmla="*/ 0 w 353629"/>
                <a:gd name="connsiteY44" fmla="*/ 482094 h 485449"/>
                <a:gd name="connsiteX45" fmla="*/ 0 w 353629"/>
                <a:gd name="connsiteY45" fmla="*/ 485450 h 485449"/>
                <a:gd name="connsiteX46" fmla="*/ 353629 w 353629"/>
                <a:gd name="connsiteY46" fmla="*/ 485450 h 485449"/>
                <a:gd name="connsiteX47" fmla="*/ 353629 w 353629"/>
                <a:gd name="connsiteY47" fmla="*/ 414657 h 48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3629" h="485449">
                  <a:moveTo>
                    <a:pt x="305034" y="414805"/>
                  </a:moveTo>
                  <a:lnTo>
                    <a:pt x="112899" y="414805"/>
                  </a:lnTo>
                  <a:lnTo>
                    <a:pt x="113599" y="406767"/>
                  </a:lnTo>
                  <a:cubicBezTo>
                    <a:pt x="115111" y="389991"/>
                    <a:pt x="127205" y="372219"/>
                    <a:pt x="150470" y="352456"/>
                  </a:cubicBezTo>
                  <a:cubicBezTo>
                    <a:pt x="167424" y="338382"/>
                    <a:pt x="185111" y="325212"/>
                    <a:pt x="203454" y="313004"/>
                  </a:cubicBezTo>
                  <a:cubicBezTo>
                    <a:pt x="214073" y="305825"/>
                    <a:pt x="225455" y="298451"/>
                    <a:pt x="237597" y="290882"/>
                  </a:cubicBezTo>
                  <a:cubicBezTo>
                    <a:pt x="257437" y="278596"/>
                    <a:pt x="276090" y="264486"/>
                    <a:pt x="293309" y="248738"/>
                  </a:cubicBezTo>
                  <a:cubicBezTo>
                    <a:pt x="301627" y="240932"/>
                    <a:pt x="309311" y="232474"/>
                    <a:pt x="316279" y="223445"/>
                  </a:cubicBezTo>
                  <a:cubicBezTo>
                    <a:pt x="319527" y="219245"/>
                    <a:pt x="322529" y="214861"/>
                    <a:pt x="325276" y="210319"/>
                  </a:cubicBezTo>
                  <a:cubicBezTo>
                    <a:pt x="332167" y="199136"/>
                    <a:pt x="337012" y="186810"/>
                    <a:pt x="339582" y="173927"/>
                  </a:cubicBezTo>
                  <a:cubicBezTo>
                    <a:pt x="341956" y="161171"/>
                    <a:pt x="343166" y="148224"/>
                    <a:pt x="343195" y="135249"/>
                  </a:cubicBezTo>
                  <a:cubicBezTo>
                    <a:pt x="343195" y="93769"/>
                    <a:pt x="329590" y="60549"/>
                    <a:pt x="302637" y="36509"/>
                  </a:cubicBezTo>
                  <a:cubicBezTo>
                    <a:pt x="275684" y="12469"/>
                    <a:pt x="235900" y="7"/>
                    <a:pt x="184908" y="7"/>
                  </a:cubicBezTo>
                  <a:cubicBezTo>
                    <a:pt x="165344" y="-145"/>
                    <a:pt x="145850" y="2336"/>
                    <a:pt x="126947" y="7381"/>
                  </a:cubicBezTo>
                  <a:cubicBezTo>
                    <a:pt x="123702" y="8302"/>
                    <a:pt x="120531" y="9298"/>
                    <a:pt x="117397" y="10330"/>
                  </a:cubicBezTo>
                  <a:lnTo>
                    <a:pt x="116217" y="10736"/>
                  </a:lnTo>
                  <a:cubicBezTo>
                    <a:pt x="113194" y="11768"/>
                    <a:pt x="110244" y="12874"/>
                    <a:pt x="107295" y="14017"/>
                  </a:cubicBezTo>
                  <a:cubicBezTo>
                    <a:pt x="104345" y="15160"/>
                    <a:pt x="100400" y="16820"/>
                    <a:pt x="97044" y="18368"/>
                  </a:cubicBezTo>
                  <a:cubicBezTo>
                    <a:pt x="90592" y="21268"/>
                    <a:pt x="84312" y="24543"/>
                    <a:pt x="78240" y="28176"/>
                  </a:cubicBezTo>
                  <a:cubicBezTo>
                    <a:pt x="63453" y="37179"/>
                    <a:pt x="49906" y="48074"/>
                    <a:pt x="37940" y="60586"/>
                  </a:cubicBezTo>
                  <a:cubicBezTo>
                    <a:pt x="26941" y="72160"/>
                    <a:pt x="16938" y="84642"/>
                    <a:pt x="8038" y="97899"/>
                  </a:cubicBezTo>
                  <a:lnTo>
                    <a:pt x="72009" y="142623"/>
                  </a:lnTo>
                  <a:cubicBezTo>
                    <a:pt x="84637" y="123706"/>
                    <a:pt x="100938" y="107519"/>
                    <a:pt x="119941" y="95023"/>
                  </a:cubicBezTo>
                  <a:cubicBezTo>
                    <a:pt x="131784" y="87283"/>
                    <a:pt x="144866" y="81633"/>
                    <a:pt x="158619" y="78320"/>
                  </a:cubicBezTo>
                  <a:cubicBezTo>
                    <a:pt x="162269" y="77481"/>
                    <a:pt x="165960" y="76840"/>
                    <a:pt x="169680" y="76403"/>
                  </a:cubicBezTo>
                  <a:cubicBezTo>
                    <a:pt x="173644" y="75919"/>
                    <a:pt x="177633" y="75673"/>
                    <a:pt x="181626" y="75666"/>
                  </a:cubicBezTo>
                  <a:cubicBezTo>
                    <a:pt x="204228" y="75666"/>
                    <a:pt x="222184" y="81713"/>
                    <a:pt x="234536" y="93659"/>
                  </a:cubicBezTo>
                  <a:lnTo>
                    <a:pt x="224434" y="104241"/>
                  </a:lnTo>
                  <a:cubicBezTo>
                    <a:pt x="234757" y="114970"/>
                    <a:pt x="239956" y="129239"/>
                    <a:pt x="239956" y="147085"/>
                  </a:cubicBezTo>
                  <a:cubicBezTo>
                    <a:pt x="239956" y="148744"/>
                    <a:pt x="239956" y="150403"/>
                    <a:pt x="239956" y="152026"/>
                  </a:cubicBezTo>
                  <a:lnTo>
                    <a:pt x="239956" y="152026"/>
                  </a:lnTo>
                  <a:cubicBezTo>
                    <a:pt x="239956" y="153574"/>
                    <a:pt x="239956" y="155307"/>
                    <a:pt x="239624" y="156819"/>
                  </a:cubicBezTo>
                  <a:cubicBezTo>
                    <a:pt x="238699" y="163035"/>
                    <a:pt x="236911" y="169089"/>
                    <a:pt x="234315" y="174812"/>
                  </a:cubicBezTo>
                  <a:cubicBezTo>
                    <a:pt x="229448" y="184848"/>
                    <a:pt x="222660" y="193830"/>
                    <a:pt x="214331" y="201248"/>
                  </a:cubicBezTo>
                  <a:cubicBezTo>
                    <a:pt x="203425" y="211045"/>
                    <a:pt x="191622" y="219798"/>
                    <a:pt x="179082" y="227390"/>
                  </a:cubicBezTo>
                  <a:cubicBezTo>
                    <a:pt x="168047" y="234296"/>
                    <a:pt x="155348" y="241943"/>
                    <a:pt x="140995" y="250324"/>
                  </a:cubicBezTo>
                  <a:lnTo>
                    <a:pt x="140515" y="250582"/>
                  </a:lnTo>
                  <a:cubicBezTo>
                    <a:pt x="110211" y="268243"/>
                    <a:pt x="82115" y="289444"/>
                    <a:pt x="56818" y="313742"/>
                  </a:cubicBezTo>
                  <a:lnTo>
                    <a:pt x="57297" y="314221"/>
                  </a:lnTo>
                  <a:lnTo>
                    <a:pt x="57297" y="314221"/>
                  </a:lnTo>
                  <a:lnTo>
                    <a:pt x="67290" y="324065"/>
                  </a:lnTo>
                  <a:cubicBezTo>
                    <a:pt x="57737" y="333641"/>
                    <a:pt x="48773" y="343788"/>
                    <a:pt x="40447" y="354447"/>
                  </a:cubicBezTo>
                  <a:cubicBezTo>
                    <a:pt x="34425" y="362168"/>
                    <a:pt x="28932" y="370283"/>
                    <a:pt x="24003" y="378745"/>
                  </a:cubicBezTo>
                  <a:cubicBezTo>
                    <a:pt x="14606" y="394611"/>
                    <a:pt x="8043" y="411992"/>
                    <a:pt x="4609" y="430106"/>
                  </a:cubicBezTo>
                  <a:cubicBezTo>
                    <a:pt x="1557" y="447266"/>
                    <a:pt x="15" y="464666"/>
                    <a:pt x="0" y="482094"/>
                  </a:cubicBezTo>
                  <a:lnTo>
                    <a:pt x="0" y="485450"/>
                  </a:lnTo>
                  <a:lnTo>
                    <a:pt x="353629" y="485450"/>
                  </a:lnTo>
                  <a:lnTo>
                    <a:pt x="353629" y="414657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47A40C5-3E30-D84B-90ED-3B5165048DAD}"/>
                </a:ext>
              </a:extLst>
            </p:cNvPr>
            <p:cNvSpPr/>
            <p:nvPr/>
          </p:nvSpPr>
          <p:spPr>
            <a:xfrm>
              <a:off x="879854" y="2818319"/>
              <a:ext cx="235900" cy="223407"/>
            </a:xfrm>
            <a:custGeom>
              <a:avLst/>
              <a:gdLst>
                <a:gd name="connsiteX0" fmla="*/ 195342 w 235900"/>
                <a:gd name="connsiteY0" fmla="*/ 36509 h 223407"/>
                <a:gd name="connsiteX1" fmla="*/ 77613 w 235900"/>
                <a:gd name="connsiteY1" fmla="*/ 7 h 223407"/>
                <a:gd name="connsiteX2" fmla="*/ 19652 w 235900"/>
                <a:gd name="connsiteY2" fmla="*/ 7381 h 223407"/>
                <a:gd name="connsiteX3" fmla="*/ 10103 w 235900"/>
                <a:gd name="connsiteY3" fmla="*/ 10330 h 223407"/>
                <a:gd name="connsiteX4" fmla="*/ 8923 w 235900"/>
                <a:gd name="connsiteY4" fmla="*/ 10736 h 223407"/>
                <a:gd name="connsiteX5" fmla="*/ 0 w 235900"/>
                <a:gd name="connsiteY5" fmla="*/ 14017 h 223407"/>
                <a:gd name="connsiteX6" fmla="*/ 62423 w 235900"/>
                <a:gd name="connsiteY6" fmla="*/ 76440 h 223407"/>
                <a:gd name="connsiteX7" fmla="*/ 74369 w 235900"/>
                <a:gd name="connsiteY7" fmla="*/ 75703 h 223407"/>
                <a:gd name="connsiteX8" fmla="*/ 127279 w 235900"/>
                <a:gd name="connsiteY8" fmla="*/ 93696 h 223407"/>
                <a:gd name="connsiteX9" fmla="*/ 117176 w 235900"/>
                <a:gd name="connsiteY9" fmla="*/ 104278 h 223407"/>
                <a:gd name="connsiteX10" fmla="*/ 132662 w 235900"/>
                <a:gd name="connsiteY10" fmla="*/ 147122 h 223407"/>
                <a:gd name="connsiteX11" fmla="*/ 132662 w 235900"/>
                <a:gd name="connsiteY11" fmla="*/ 152062 h 223407"/>
                <a:gd name="connsiteX12" fmla="*/ 132662 w 235900"/>
                <a:gd name="connsiteY12" fmla="*/ 152062 h 223407"/>
                <a:gd name="connsiteX13" fmla="*/ 209058 w 235900"/>
                <a:gd name="connsiteY13" fmla="*/ 223408 h 223407"/>
                <a:gd name="connsiteX14" fmla="*/ 218055 w 235900"/>
                <a:gd name="connsiteY14" fmla="*/ 210282 h 223407"/>
                <a:gd name="connsiteX15" fmla="*/ 232361 w 235900"/>
                <a:gd name="connsiteY15" fmla="*/ 173890 h 223407"/>
                <a:gd name="connsiteX16" fmla="*/ 235900 w 235900"/>
                <a:gd name="connsiteY16" fmla="*/ 135286 h 223407"/>
                <a:gd name="connsiteX17" fmla="*/ 195342 w 235900"/>
                <a:gd name="connsiteY17" fmla="*/ 36509 h 223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5900" h="223407">
                  <a:moveTo>
                    <a:pt x="195342" y="36509"/>
                  </a:moveTo>
                  <a:cubicBezTo>
                    <a:pt x="168205" y="12285"/>
                    <a:pt x="128606" y="7"/>
                    <a:pt x="77613" y="7"/>
                  </a:cubicBezTo>
                  <a:cubicBezTo>
                    <a:pt x="58050" y="-145"/>
                    <a:pt x="38556" y="2336"/>
                    <a:pt x="19652" y="7381"/>
                  </a:cubicBezTo>
                  <a:cubicBezTo>
                    <a:pt x="16408" y="8302"/>
                    <a:pt x="13237" y="9298"/>
                    <a:pt x="10103" y="10330"/>
                  </a:cubicBezTo>
                  <a:lnTo>
                    <a:pt x="8923" y="10736"/>
                  </a:lnTo>
                  <a:cubicBezTo>
                    <a:pt x="5899" y="11768"/>
                    <a:pt x="2950" y="12874"/>
                    <a:pt x="0" y="14017"/>
                  </a:cubicBezTo>
                  <a:lnTo>
                    <a:pt x="62423" y="76440"/>
                  </a:lnTo>
                  <a:cubicBezTo>
                    <a:pt x="66386" y="75956"/>
                    <a:pt x="70376" y="75710"/>
                    <a:pt x="74369" y="75703"/>
                  </a:cubicBezTo>
                  <a:cubicBezTo>
                    <a:pt x="96971" y="75703"/>
                    <a:pt x="114927" y="81749"/>
                    <a:pt x="127279" y="93696"/>
                  </a:cubicBezTo>
                  <a:lnTo>
                    <a:pt x="117176" y="104278"/>
                  </a:lnTo>
                  <a:cubicBezTo>
                    <a:pt x="127463" y="115007"/>
                    <a:pt x="132662" y="129276"/>
                    <a:pt x="132662" y="147122"/>
                  </a:cubicBezTo>
                  <a:cubicBezTo>
                    <a:pt x="132662" y="148781"/>
                    <a:pt x="132662" y="150440"/>
                    <a:pt x="132662" y="152062"/>
                  </a:cubicBezTo>
                  <a:lnTo>
                    <a:pt x="132662" y="152062"/>
                  </a:lnTo>
                  <a:lnTo>
                    <a:pt x="209058" y="223408"/>
                  </a:lnTo>
                  <a:cubicBezTo>
                    <a:pt x="212307" y="219208"/>
                    <a:pt x="215308" y="214824"/>
                    <a:pt x="218055" y="210282"/>
                  </a:cubicBezTo>
                  <a:cubicBezTo>
                    <a:pt x="224946" y="199099"/>
                    <a:pt x="229791" y="186773"/>
                    <a:pt x="232361" y="173890"/>
                  </a:cubicBezTo>
                  <a:cubicBezTo>
                    <a:pt x="234706" y="161156"/>
                    <a:pt x="235889" y="148235"/>
                    <a:pt x="235900" y="135286"/>
                  </a:cubicBezTo>
                  <a:cubicBezTo>
                    <a:pt x="235900" y="93806"/>
                    <a:pt x="222111" y="60586"/>
                    <a:pt x="195342" y="36509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5507F8E-E3B6-D34B-A23D-8B6C0FC88C78}"/>
                </a:ext>
              </a:extLst>
            </p:cNvPr>
            <p:cNvSpPr/>
            <p:nvPr/>
          </p:nvSpPr>
          <p:spPr>
            <a:xfrm>
              <a:off x="780524" y="2832337"/>
              <a:ext cx="345665" cy="450194"/>
            </a:xfrm>
            <a:custGeom>
              <a:avLst/>
              <a:gdLst>
                <a:gd name="connsiteX0" fmla="*/ 308315 w 345665"/>
                <a:gd name="connsiteY0" fmla="*/ 209464 h 450194"/>
                <a:gd name="connsiteX1" fmla="*/ 285344 w 345665"/>
                <a:gd name="connsiteY1" fmla="*/ 234757 h 450194"/>
                <a:gd name="connsiteX2" fmla="*/ 229632 w 345665"/>
                <a:gd name="connsiteY2" fmla="*/ 276901 h 450194"/>
                <a:gd name="connsiteX3" fmla="*/ 195490 w 345665"/>
                <a:gd name="connsiteY3" fmla="*/ 299024 h 450194"/>
                <a:gd name="connsiteX4" fmla="*/ 133030 w 345665"/>
                <a:gd name="connsiteY4" fmla="*/ 236343 h 450194"/>
                <a:gd name="connsiteX5" fmla="*/ 171044 w 345665"/>
                <a:gd name="connsiteY5" fmla="*/ 213409 h 450194"/>
                <a:gd name="connsiteX6" fmla="*/ 206293 w 345665"/>
                <a:gd name="connsiteY6" fmla="*/ 187268 h 450194"/>
                <a:gd name="connsiteX7" fmla="*/ 226277 w 345665"/>
                <a:gd name="connsiteY7" fmla="*/ 160831 h 450194"/>
                <a:gd name="connsiteX8" fmla="*/ 231587 w 345665"/>
                <a:gd name="connsiteY8" fmla="*/ 142838 h 450194"/>
                <a:gd name="connsiteX9" fmla="*/ 231918 w 345665"/>
                <a:gd name="connsiteY9" fmla="*/ 138045 h 450194"/>
                <a:gd name="connsiteX10" fmla="*/ 231918 w 345665"/>
                <a:gd name="connsiteY10" fmla="*/ 138045 h 450194"/>
                <a:gd name="connsiteX11" fmla="*/ 99257 w 345665"/>
                <a:gd name="connsiteY11" fmla="*/ 0 h 450194"/>
                <a:gd name="connsiteX12" fmla="*/ 89007 w 345665"/>
                <a:gd name="connsiteY12" fmla="*/ 4351 h 450194"/>
                <a:gd name="connsiteX13" fmla="*/ 70202 w 345665"/>
                <a:gd name="connsiteY13" fmla="*/ 14158 h 450194"/>
                <a:gd name="connsiteX14" fmla="*/ 29902 w 345665"/>
                <a:gd name="connsiteY14" fmla="*/ 46568 h 450194"/>
                <a:gd name="connsiteX15" fmla="*/ 0 w 345665"/>
                <a:gd name="connsiteY15" fmla="*/ 83881 h 450194"/>
                <a:gd name="connsiteX16" fmla="*/ 64045 w 345665"/>
                <a:gd name="connsiteY16" fmla="*/ 128643 h 450194"/>
                <a:gd name="connsiteX17" fmla="*/ 111977 w 345665"/>
                <a:gd name="connsiteY17" fmla="*/ 81042 h 450194"/>
                <a:gd name="connsiteX18" fmla="*/ 150655 w 345665"/>
                <a:gd name="connsiteY18" fmla="*/ 64340 h 450194"/>
                <a:gd name="connsiteX19" fmla="*/ 156149 w 345665"/>
                <a:gd name="connsiteY19" fmla="*/ 63234 h 450194"/>
                <a:gd name="connsiteX20" fmla="*/ 161679 w 345665"/>
                <a:gd name="connsiteY20" fmla="*/ 62423 h 450194"/>
                <a:gd name="connsiteX21" fmla="*/ 345665 w 345665"/>
                <a:gd name="connsiteY21" fmla="*/ 450195 h 450194"/>
                <a:gd name="connsiteX22" fmla="*/ 345665 w 345665"/>
                <a:gd name="connsiteY22" fmla="*/ 400824 h 450194"/>
                <a:gd name="connsiteX23" fmla="*/ 296332 w 345665"/>
                <a:gd name="connsiteY23" fmla="*/ 400824 h 45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5665" h="450194">
                  <a:moveTo>
                    <a:pt x="308315" y="209464"/>
                  </a:moveTo>
                  <a:cubicBezTo>
                    <a:pt x="301346" y="218494"/>
                    <a:pt x="293663" y="226952"/>
                    <a:pt x="285344" y="234757"/>
                  </a:cubicBezTo>
                  <a:cubicBezTo>
                    <a:pt x="268126" y="250505"/>
                    <a:pt x="249473" y="264616"/>
                    <a:pt x="229632" y="276901"/>
                  </a:cubicBezTo>
                  <a:cubicBezTo>
                    <a:pt x="217343" y="284496"/>
                    <a:pt x="205961" y="291871"/>
                    <a:pt x="195490" y="299024"/>
                  </a:cubicBezTo>
                  <a:lnTo>
                    <a:pt x="133030" y="236343"/>
                  </a:lnTo>
                  <a:cubicBezTo>
                    <a:pt x="147384" y="227888"/>
                    <a:pt x="160057" y="220241"/>
                    <a:pt x="171044" y="213409"/>
                  </a:cubicBezTo>
                  <a:cubicBezTo>
                    <a:pt x="183584" y="205817"/>
                    <a:pt x="195387" y="197064"/>
                    <a:pt x="206293" y="187268"/>
                  </a:cubicBezTo>
                  <a:cubicBezTo>
                    <a:pt x="214619" y="179849"/>
                    <a:pt x="221410" y="170867"/>
                    <a:pt x="226277" y="160831"/>
                  </a:cubicBezTo>
                  <a:cubicBezTo>
                    <a:pt x="228873" y="155109"/>
                    <a:pt x="230661" y="149055"/>
                    <a:pt x="231587" y="142838"/>
                  </a:cubicBezTo>
                  <a:cubicBezTo>
                    <a:pt x="231808" y="141326"/>
                    <a:pt x="231771" y="139593"/>
                    <a:pt x="231918" y="138045"/>
                  </a:cubicBezTo>
                  <a:lnTo>
                    <a:pt x="231918" y="138045"/>
                  </a:lnTo>
                  <a:close/>
                  <a:moveTo>
                    <a:pt x="99257" y="0"/>
                  </a:moveTo>
                  <a:cubicBezTo>
                    <a:pt x="95791" y="1364"/>
                    <a:pt x="92362" y="2802"/>
                    <a:pt x="89007" y="4351"/>
                  </a:cubicBezTo>
                  <a:cubicBezTo>
                    <a:pt x="82554" y="7251"/>
                    <a:pt x="76274" y="10525"/>
                    <a:pt x="70202" y="14158"/>
                  </a:cubicBezTo>
                  <a:cubicBezTo>
                    <a:pt x="55416" y="23161"/>
                    <a:pt x="41868" y="34057"/>
                    <a:pt x="29902" y="46568"/>
                  </a:cubicBezTo>
                  <a:cubicBezTo>
                    <a:pt x="18903" y="58143"/>
                    <a:pt x="8900" y="70625"/>
                    <a:pt x="0" y="83881"/>
                  </a:cubicBezTo>
                  <a:lnTo>
                    <a:pt x="64045" y="128643"/>
                  </a:lnTo>
                  <a:cubicBezTo>
                    <a:pt x="76673" y="109726"/>
                    <a:pt x="92974" y="93539"/>
                    <a:pt x="111977" y="81042"/>
                  </a:cubicBezTo>
                  <a:cubicBezTo>
                    <a:pt x="123820" y="73302"/>
                    <a:pt x="136902" y="67653"/>
                    <a:pt x="150655" y="64340"/>
                  </a:cubicBezTo>
                  <a:lnTo>
                    <a:pt x="156149" y="63234"/>
                  </a:lnTo>
                  <a:cubicBezTo>
                    <a:pt x="157992" y="62902"/>
                    <a:pt x="159836" y="62644"/>
                    <a:pt x="161679" y="62423"/>
                  </a:cubicBezTo>
                  <a:close/>
                  <a:moveTo>
                    <a:pt x="345665" y="450195"/>
                  </a:moveTo>
                  <a:lnTo>
                    <a:pt x="345665" y="400824"/>
                  </a:lnTo>
                  <a:lnTo>
                    <a:pt x="296332" y="400824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EED0E7B-BF5A-2A4C-9CCF-DEEFDED91299}"/>
                </a:ext>
              </a:extLst>
            </p:cNvPr>
            <p:cNvSpPr/>
            <p:nvPr/>
          </p:nvSpPr>
          <p:spPr>
            <a:xfrm>
              <a:off x="813007" y="3068680"/>
              <a:ext cx="313182" cy="235126"/>
            </a:xfrm>
            <a:custGeom>
              <a:avLst/>
              <a:gdLst>
                <a:gd name="connsiteX0" fmla="*/ 263849 w 313182"/>
                <a:gd name="connsiteY0" fmla="*/ 164481 h 235126"/>
                <a:gd name="connsiteX1" fmla="*/ 72451 w 313182"/>
                <a:gd name="connsiteY1" fmla="*/ 164481 h 235126"/>
                <a:gd name="connsiteX2" fmla="*/ 73152 w 313182"/>
                <a:gd name="connsiteY2" fmla="*/ 156443 h 235126"/>
                <a:gd name="connsiteX3" fmla="*/ 110023 w 313182"/>
                <a:gd name="connsiteY3" fmla="*/ 102133 h 235126"/>
                <a:gd name="connsiteX4" fmla="*/ 163007 w 313182"/>
                <a:gd name="connsiteY4" fmla="*/ 62681 h 235126"/>
                <a:gd name="connsiteX5" fmla="*/ 100584 w 313182"/>
                <a:gd name="connsiteY5" fmla="*/ 0 h 235126"/>
                <a:gd name="connsiteX6" fmla="*/ 100584 w 313182"/>
                <a:gd name="connsiteY6" fmla="*/ 0 h 235126"/>
                <a:gd name="connsiteX7" fmla="*/ 100105 w 313182"/>
                <a:gd name="connsiteY7" fmla="*/ 258 h 235126"/>
                <a:gd name="connsiteX8" fmla="*/ 16408 w 313182"/>
                <a:gd name="connsiteY8" fmla="*/ 63418 h 235126"/>
                <a:gd name="connsiteX9" fmla="*/ 16887 w 313182"/>
                <a:gd name="connsiteY9" fmla="*/ 63897 h 235126"/>
                <a:gd name="connsiteX10" fmla="*/ 16887 w 313182"/>
                <a:gd name="connsiteY10" fmla="*/ 63897 h 235126"/>
                <a:gd name="connsiteX11" fmla="*/ 26842 w 313182"/>
                <a:gd name="connsiteY11" fmla="*/ 73742 h 235126"/>
                <a:gd name="connsiteX12" fmla="*/ 0 w 313182"/>
                <a:gd name="connsiteY12" fmla="*/ 104124 h 235126"/>
                <a:gd name="connsiteX13" fmla="*/ 131003 w 313182"/>
                <a:gd name="connsiteY13" fmla="*/ 235126 h 235126"/>
                <a:gd name="connsiteX14" fmla="*/ 313182 w 313182"/>
                <a:gd name="connsiteY14" fmla="*/ 235126 h 235126"/>
                <a:gd name="connsiteX15" fmla="*/ 313182 w 313182"/>
                <a:gd name="connsiteY15" fmla="*/ 213852 h 23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3182" h="235126">
                  <a:moveTo>
                    <a:pt x="263849" y="164481"/>
                  </a:moveTo>
                  <a:lnTo>
                    <a:pt x="72451" y="164481"/>
                  </a:lnTo>
                  <a:lnTo>
                    <a:pt x="73152" y="156443"/>
                  </a:lnTo>
                  <a:cubicBezTo>
                    <a:pt x="74664" y="139667"/>
                    <a:pt x="86757" y="121895"/>
                    <a:pt x="110023" y="102133"/>
                  </a:cubicBezTo>
                  <a:cubicBezTo>
                    <a:pt x="126976" y="88059"/>
                    <a:pt x="144663" y="74889"/>
                    <a:pt x="163007" y="62681"/>
                  </a:cubicBezTo>
                  <a:lnTo>
                    <a:pt x="100584" y="0"/>
                  </a:lnTo>
                  <a:lnTo>
                    <a:pt x="100584" y="0"/>
                  </a:lnTo>
                  <a:lnTo>
                    <a:pt x="100105" y="258"/>
                  </a:lnTo>
                  <a:cubicBezTo>
                    <a:pt x="69800" y="17919"/>
                    <a:pt x="41704" y="39120"/>
                    <a:pt x="16408" y="63418"/>
                  </a:cubicBezTo>
                  <a:lnTo>
                    <a:pt x="16887" y="63897"/>
                  </a:lnTo>
                  <a:lnTo>
                    <a:pt x="16887" y="63897"/>
                  </a:lnTo>
                  <a:lnTo>
                    <a:pt x="26842" y="73742"/>
                  </a:lnTo>
                  <a:cubicBezTo>
                    <a:pt x="17290" y="83317"/>
                    <a:pt x="8326" y="93464"/>
                    <a:pt x="0" y="104124"/>
                  </a:cubicBezTo>
                  <a:lnTo>
                    <a:pt x="131003" y="235126"/>
                  </a:lnTo>
                  <a:lnTo>
                    <a:pt x="313182" y="235126"/>
                  </a:lnTo>
                  <a:lnTo>
                    <a:pt x="313182" y="213852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1B7AE67-5027-9745-BA24-14815589B1B9}"/>
                </a:ext>
              </a:extLst>
            </p:cNvPr>
            <p:cNvSpPr/>
            <p:nvPr/>
          </p:nvSpPr>
          <p:spPr>
            <a:xfrm>
              <a:off x="757959" y="2803607"/>
              <a:ext cx="372545" cy="515094"/>
            </a:xfrm>
            <a:custGeom>
              <a:avLst/>
              <a:gdLst>
                <a:gd name="connsiteX0" fmla="*/ 144792 w 372545"/>
                <a:gd name="connsiteY0" fmla="*/ 414805 h 515094"/>
                <a:gd name="connsiteX1" fmla="*/ 368230 w 372545"/>
                <a:gd name="connsiteY1" fmla="*/ 414805 h 515094"/>
                <a:gd name="connsiteX2" fmla="*/ 368230 w 372545"/>
                <a:gd name="connsiteY2" fmla="*/ 429554 h 515094"/>
                <a:gd name="connsiteX3" fmla="*/ 127500 w 372545"/>
                <a:gd name="connsiteY3" fmla="*/ 429554 h 515094"/>
                <a:gd name="connsiteX4" fmla="*/ 128200 w 372545"/>
                <a:gd name="connsiteY4" fmla="*/ 421516 h 515094"/>
                <a:gd name="connsiteX5" fmla="*/ 165071 w 372545"/>
                <a:gd name="connsiteY5" fmla="*/ 367205 h 515094"/>
                <a:gd name="connsiteX6" fmla="*/ 218055 w 372545"/>
                <a:gd name="connsiteY6" fmla="*/ 327753 h 515094"/>
                <a:gd name="connsiteX7" fmla="*/ 252197 w 372545"/>
                <a:gd name="connsiteY7" fmla="*/ 305630 h 515094"/>
                <a:gd name="connsiteX8" fmla="*/ 307909 w 372545"/>
                <a:gd name="connsiteY8" fmla="*/ 263487 h 515094"/>
                <a:gd name="connsiteX9" fmla="*/ 330880 w 372545"/>
                <a:gd name="connsiteY9" fmla="*/ 238193 h 515094"/>
                <a:gd name="connsiteX10" fmla="*/ 339877 w 372545"/>
                <a:gd name="connsiteY10" fmla="*/ 225067 h 515094"/>
                <a:gd name="connsiteX11" fmla="*/ 354183 w 372545"/>
                <a:gd name="connsiteY11" fmla="*/ 188676 h 515094"/>
                <a:gd name="connsiteX12" fmla="*/ 357796 w 372545"/>
                <a:gd name="connsiteY12" fmla="*/ 149998 h 515094"/>
                <a:gd name="connsiteX13" fmla="*/ 317238 w 372545"/>
                <a:gd name="connsiteY13" fmla="*/ 51258 h 515094"/>
                <a:gd name="connsiteX14" fmla="*/ 199509 w 372545"/>
                <a:gd name="connsiteY14" fmla="*/ 14755 h 515094"/>
                <a:gd name="connsiteX15" fmla="*/ 141548 w 372545"/>
                <a:gd name="connsiteY15" fmla="*/ 22129 h 515094"/>
                <a:gd name="connsiteX16" fmla="*/ 131998 w 372545"/>
                <a:gd name="connsiteY16" fmla="*/ 25079 h 515094"/>
                <a:gd name="connsiteX17" fmla="*/ 130818 w 372545"/>
                <a:gd name="connsiteY17" fmla="*/ 25485 h 515094"/>
                <a:gd name="connsiteX18" fmla="*/ 121895 w 372545"/>
                <a:gd name="connsiteY18" fmla="*/ 28766 h 515094"/>
                <a:gd name="connsiteX19" fmla="*/ 111645 w 372545"/>
                <a:gd name="connsiteY19" fmla="*/ 33117 h 515094"/>
                <a:gd name="connsiteX20" fmla="*/ 92841 w 372545"/>
                <a:gd name="connsiteY20" fmla="*/ 42925 h 515094"/>
                <a:gd name="connsiteX21" fmla="*/ 52541 w 372545"/>
                <a:gd name="connsiteY21" fmla="*/ 75334 h 515094"/>
                <a:gd name="connsiteX22" fmla="*/ 22639 w 372545"/>
                <a:gd name="connsiteY22" fmla="*/ 112648 h 515094"/>
                <a:gd name="connsiteX23" fmla="*/ 86610 w 372545"/>
                <a:gd name="connsiteY23" fmla="*/ 157372 h 515094"/>
                <a:gd name="connsiteX24" fmla="*/ 134542 w 372545"/>
                <a:gd name="connsiteY24" fmla="*/ 109772 h 515094"/>
                <a:gd name="connsiteX25" fmla="*/ 173220 w 372545"/>
                <a:gd name="connsiteY25" fmla="*/ 93069 h 515094"/>
                <a:gd name="connsiteX26" fmla="*/ 184281 w 372545"/>
                <a:gd name="connsiteY26" fmla="*/ 91152 h 515094"/>
                <a:gd name="connsiteX27" fmla="*/ 196227 w 372545"/>
                <a:gd name="connsiteY27" fmla="*/ 90414 h 515094"/>
                <a:gd name="connsiteX28" fmla="*/ 249137 w 372545"/>
                <a:gd name="connsiteY28" fmla="*/ 108408 h 515094"/>
                <a:gd name="connsiteX29" fmla="*/ 239034 w 372545"/>
                <a:gd name="connsiteY29" fmla="*/ 118989 h 515094"/>
                <a:gd name="connsiteX30" fmla="*/ 239034 w 372545"/>
                <a:gd name="connsiteY30" fmla="*/ 118989 h 515094"/>
                <a:gd name="connsiteX31" fmla="*/ 196338 w 372545"/>
                <a:gd name="connsiteY31" fmla="*/ 105089 h 515094"/>
                <a:gd name="connsiteX32" fmla="*/ 142617 w 372545"/>
                <a:gd name="connsiteY32" fmla="*/ 122124 h 515094"/>
                <a:gd name="connsiteX33" fmla="*/ 94795 w 372545"/>
                <a:gd name="connsiteY33" fmla="*/ 171715 h 515094"/>
                <a:gd name="connsiteX34" fmla="*/ 90666 w 372545"/>
                <a:gd name="connsiteY34" fmla="*/ 178204 h 515094"/>
                <a:gd name="connsiteX35" fmla="*/ 2175 w 372545"/>
                <a:gd name="connsiteY35" fmla="*/ 116519 h 515094"/>
                <a:gd name="connsiteX36" fmla="*/ 6047 w 372545"/>
                <a:gd name="connsiteY36" fmla="*/ 110546 h 515094"/>
                <a:gd name="connsiteX37" fmla="*/ 41590 w 372545"/>
                <a:gd name="connsiteY37" fmla="*/ 65121 h 515094"/>
                <a:gd name="connsiteX38" fmla="*/ 84951 w 372545"/>
                <a:gd name="connsiteY38" fmla="*/ 30278 h 515094"/>
                <a:gd name="connsiteX39" fmla="*/ 137381 w 372545"/>
                <a:gd name="connsiteY39" fmla="*/ 7897 h 515094"/>
                <a:gd name="connsiteX40" fmla="*/ 199251 w 372545"/>
                <a:gd name="connsiteY40" fmla="*/ 7 h 515094"/>
                <a:gd name="connsiteX41" fmla="*/ 326787 w 372545"/>
                <a:gd name="connsiteY41" fmla="*/ 40270 h 515094"/>
                <a:gd name="connsiteX42" fmla="*/ 372544 w 372545"/>
                <a:gd name="connsiteY42" fmla="*/ 149998 h 515094"/>
                <a:gd name="connsiteX43" fmla="*/ 368857 w 372545"/>
                <a:gd name="connsiteY43" fmla="*/ 191330 h 515094"/>
                <a:gd name="connsiteX44" fmla="*/ 352708 w 372545"/>
                <a:gd name="connsiteY44" fmla="*/ 232626 h 515094"/>
                <a:gd name="connsiteX45" fmla="*/ 318233 w 372545"/>
                <a:gd name="connsiteY45" fmla="*/ 274179 h 515094"/>
                <a:gd name="connsiteX46" fmla="*/ 260272 w 372545"/>
                <a:gd name="connsiteY46" fmla="*/ 318093 h 515094"/>
                <a:gd name="connsiteX47" fmla="*/ 174842 w 372545"/>
                <a:gd name="connsiteY47" fmla="*/ 378450 h 515094"/>
                <a:gd name="connsiteX48" fmla="*/ 144792 w 372545"/>
                <a:gd name="connsiteY48" fmla="*/ 414805 h 515094"/>
                <a:gd name="connsiteX49" fmla="*/ 186051 w 372545"/>
                <a:gd name="connsiteY49" fmla="*/ 500346 h 515094"/>
                <a:gd name="connsiteX50" fmla="*/ 14601 w 372545"/>
                <a:gd name="connsiteY50" fmla="*/ 500346 h 515094"/>
                <a:gd name="connsiteX51" fmla="*/ 14601 w 372545"/>
                <a:gd name="connsiteY51" fmla="*/ 496991 h 515094"/>
                <a:gd name="connsiteX52" fmla="*/ 19210 w 372545"/>
                <a:gd name="connsiteY52" fmla="*/ 445003 h 515094"/>
                <a:gd name="connsiteX53" fmla="*/ 38604 w 372545"/>
                <a:gd name="connsiteY53" fmla="*/ 393641 h 515094"/>
                <a:gd name="connsiteX54" fmla="*/ 55048 w 372545"/>
                <a:gd name="connsiteY54" fmla="*/ 369343 h 515094"/>
                <a:gd name="connsiteX55" fmla="*/ 55048 w 372545"/>
                <a:gd name="connsiteY55" fmla="*/ 369343 h 515094"/>
                <a:gd name="connsiteX56" fmla="*/ 81890 w 372545"/>
                <a:gd name="connsiteY56" fmla="*/ 338814 h 515094"/>
                <a:gd name="connsiteX57" fmla="*/ 71898 w 372545"/>
                <a:gd name="connsiteY57" fmla="*/ 328859 h 515094"/>
                <a:gd name="connsiteX58" fmla="*/ 71419 w 372545"/>
                <a:gd name="connsiteY58" fmla="*/ 328417 h 515094"/>
                <a:gd name="connsiteX59" fmla="*/ 25957 w 372545"/>
                <a:gd name="connsiteY59" fmla="*/ 386304 h 515094"/>
                <a:gd name="connsiteX60" fmla="*/ 4830 w 372545"/>
                <a:gd name="connsiteY60" fmla="*/ 442458 h 515094"/>
                <a:gd name="connsiteX61" fmla="*/ 0 w 372545"/>
                <a:gd name="connsiteY61" fmla="*/ 496991 h 515094"/>
                <a:gd name="connsiteX62" fmla="*/ 0 w 372545"/>
                <a:gd name="connsiteY62" fmla="*/ 515094 h 515094"/>
                <a:gd name="connsiteX63" fmla="*/ 368378 w 372545"/>
                <a:gd name="connsiteY63" fmla="*/ 515094 h 515094"/>
                <a:gd name="connsiteX64" fmla="*/ 368378 w 372545"/>
                <a:gd name="connsiteY64" fmla="*/ 500346 h 51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72545" h="515094">
                  <a:moveTo>
                    <a:pt x="144792" y="414805"/>
                  </a:moveTo>
                  <a:lnTo>
                    <a:pt x="368230" y="414805"/>
                  </a:lnTo>
                  <a:lnTo>
                    <a:pt x="368230" y="429554"/>
                  </a:lnTo>
                  <a:lnTo>
                    <a:pt x="127500" y="429554"/>
                  </a:lnTo>
                  <a:lnTo>
                    <a:pt x="128200" y="421516"/>
                  </a:lnTo>
                  <a:cubicBezTo>
                    <a:pt x="129712" y="404740"/>
                    <a:pt x="141806" y="386968"/>
                    <a:pt x="165071" y="367205"/>
                  </a:cubicBezTo>
                  <a:cubicBezTo>
                    <a:pt x="182025" y="353131"/>
                    <a:pt x="199712" y="339961"/>
                    <a:pt x="218055" y="327753"/>
                  </a:cubicBezTo>
                  <a:cubicBezTo>
                    <a:pt x="228674" y="320574"/>
                    <a:pt x="240056" y="313200"/>
                    <a:pt x="252197" y="305630"/>
                  </a:cubicBezTo>
                  <a:cubicBezTo>
                    <a:pt x="272038" y="293345"/>
                    <a:pt x="290691" y="279234"/>
                    <a:pt x="307909" y="263487"/>
                  </a:cubicBezTo>
                  <a:cubicBezTo>
                    <a:pt x="316228" y="255681"/>
                    <a:pt x="323911" y="247223"/>
                    <a:pt x="330880" y="238193"/>
                  </a:cubicBezTo>
                  <a:cubicBezTo>
                    <a:pt x="334128" y="233994"/>
                    <a:pt x="337130" y="229610"/>
                    <a:pt x="339877" y="225067"/>
                  </a:cubicBezTo>
                  <a:cubicBezTo>
                    <a:pt x="346768" y="213884"/>
                    <a:pt x="351613" y="201558"/>
                    <a:pt x="354183" y="188676"/>
                  </a:cubicBezTo>
                  <a:cubicBezTo>
                    <a:pt x="356557" y="175919"/>
                    <a:pt x="357766" y="162973"/>
                    <a:pt x="357796" y="149998"/>
                  </a:cubicBezTo>
                  <a:cubicBezTo>
                    <a:pt x="357796" y="108518"/>
                    <a:pt x="344190" y="75297"/>
                    <a:pt x="317238" y="51258"/>
                  </a:cubicBezTo>
                  <a:cubicBezTo>
                    <a:pt x="290285" y="27218"/>
                    <a:pt x="250501" y="14755"/>
                    <a:pt x="199509" y="14755"/>
                  </a:cubicBezTo>
                  <a:cubicBezTo>
                    <a:pt x="179945" y="14604"/>
                    <a:pt x="160451" y="17084"/>
                    <a:pt x="141548" y="22129"/>
                  </a:cubicBezTo>
                  <a:cubicBezTo>
                    <a:pt x="138303" y="23051"/>
                    <a:pt x="135132" y="24047"/>
                    <a:pt x="131998" y="25079"/>
                  </a:cubicBezTo>
                  <a:lnTo>
                    <a:pt x="130818" y="25485"/>
                  </a:lnTo>
                  <a:cubicBezTo>
                    <a:pt x="127795" y="26517"/>
                    <a:pt x="124845" y="27623"/>
                    <a:pt x="121895" y="28766"/>
                  </a:cubicBezTo>
                  <a:cubicBezTo>
                    <a:pt x="118946" y="29909"/>
                    <a:pt x="115001" y="31568"/>
                    <a:pt x="111645" y="33117"/>
                  </a:cubicBezTo>
                  <a:cubicBezTo>
                    <a:pt x="105193" y="36017"/>
                    <a:pt x="98913" y="39291"/>
                    <a:pt x="92841" y="42925"/>
                  </a:cubicBezTo>
                  <a:cubicBezTo>
                    <a:pt x="78054" y="51927"/>
                    <a:pt x="64507" y="62823"/>
                    <a:pt x="52541" y="75334"/>
                  </a:cubicBezTo>
                  <a:cubicBezTo>
                    <a:pt x="41542" y="86909"/>
                    <a:pt x="31539" y="99391"/>
                    <a:pt x="22639" y="112648"/>
                  </a:cubicBezTo>
                  <a:lnTo>
                    <a:pt x="86610" y="157372"/>
                  </a:lnTo>
                  <a:cubicBezTo>
                    <a:pt x="99238" y="138455"/>
                    <a:pt x="115539" y="122268"/>
                    <a:pt x="134542" y="109772"/>
                  </a:cubicBezTo>
                  <a:cubicBezTo>
                    <a:pt x="146385" y="102032"/>
                    <a:pt x="159467" y="96382"/>
                    <a:pt x="173220" y="93069"/>
                  </a:cubicBezTo>
                  <a:cubicBezTo>
                    <a:pt x="176870" y="92229"/>
                    <a:pt x="180561" y="91589"/>
                    <a:pt x="184281" y="91152"/>
                  </a:cubicBezTo>
                  <a:cubicBezTo>
                    <a:pt x="188245" y="90668"/>
                    <a:pt x="192234" y="90421"/>
                    <a:pt x="196227" y="90414"/>
                  </a:cubicBezTo>
                  <a:cubicBezTo>
                    <a:pt x="218829" y="90414"/>
                    <a:pt x="236785" y="96461"/>
                    <a:pt x="249137" y="108408"/>
                  </a:cubicBezTo>
                  <a:lnTo>
                    <a:pt x="239034" y="118989"/>
                  </a:lnTo>
                  <a:lnTo>
                    <a:pt x="239034" y="118989"/>
                  </a:lnTo>
                  <a:cubicBezTo>
                    <a:pt x="229374" y="109772"/>
                    <a:pt x="215031" y="105089"/>
                    <a:pt x="196338" y="105089"/>
                  </a:cubicBezTo>
                  <a:cubicBezTo>
                    <a:pt x="177165" y="105474"/>
                    <a:pt x="158508" y="111389"/>
                    <a:pt x="142617" y="122124"/>
                  </a:cubicBezTo>
                  <a:cubicBezTo>
                    <a:pt x="123245" y="134964"/>
                    <a:pt x="106922" y="151891"/>
                    <a:pt x="94795" y="171715"/>
                  </a:cubicBezTo>
                  <a:lnTo>
                    <a:pt x="90666" y="178204"/>
                  </a:lnTo>
                  <a:lnTo>
                    <a:pt x="2175" y="116519"/>
                  </a:lnTo>
                  <a:lnTo>
                    <a:pt x="6047" y="110546"/>
                  </a:lnTo>
                  <a:cubicBezTo>
                    <a:pt x="16412" y="94301"/>
                    <a:pt x="28315" y="79089"/>
                    <a:pt x="41590" y="65121"/>
                  </a:cubicBezTo>
                  <a:cubicBezTo>
                    <a:pt x="54462" y="51665"/>
                    <a:pt x="69039" y="39951"/>
                    <a:pt x="84951" y="30278"/>
                  </a:cubicBezTo>
                  <a:cubicBezTo>
                    <a:pt x="101318" y="20444"/>
                    <a:pt x="118960" y="12914"/>
                    <a:pt x="137381" y="7897"/>
                  </a:cubicBezTo>
                  <a:cubicBezTo>
                    <a:pt x="157557" y="2500"/>
                    <a:pt x="178367" y="-154"/>
                    <a:pt x="199251" y="7"/>
                  </a:cubicBezTo>
                  <a:cubicBezTo>
                    <a:pt x="253967" y="7"/>
                    <a:pt x="296885" y="13538"/>
                    <a:pt x="326787" y="40270"/>
                  </a:cubicBezTo>
                  <a:cubicBezTo>
                    <a:pt x="356690" y="67001"/>
                    <a:pt x="372544" y="104167"/>
                    <a:pt x="372544" y="149998"/>
                  </a:cubicBezTo>
                  <a:cubicBezTo>
                    <a:pt x="372581" y="163859"/>
                    <a:pt x="371350" y="177695"/>
                    <a:pt x="368857" y="191330"/>
                  </a:cubicBezTo>
                  <a:cubicBezTo>
                    <a:pt x="365989" y="205950"/>
                    <a:pt x="360521" y="219939"/>
                    <a:pt x="352708" y="232626"/>
                  </a:cubicBezTo>
                  <a:cubicBezTo>
                    <a:pt x="343136" y="247964"/>
                    <a:pt x="331540" y="261942"/>
                    <a:pt x="318233" y="274179"/>
                  </a:cubicBezTo>
                  <a:cubicBezTo>
                    <a:pt x="300318" y="290587"/>
                    <a:pt x="280916" y="305287"/>
                    <a:pt x="260272" y="318093"/>
                  </a:cubicBezTo>
                  <a:cubicBezTo>
                    <a:pt x="230429" y="336204"/>
                    <a:pt x="201883" y="356372"/>
                    <a:pt x="174842" y="378450"/>
                  </a:cubicBezTo>
                  <a:cubicBezTo>
                    <a:pt x="158693" y="391872"/>
                    <a:pt x="148811" y="404076"/>
                    <a:pt x="144792" y="414805"/>
                  </a:cubicBezTo>
                  <a:close/>
                  <a:moveTo>
                    <a:pt x="186051" y="500346"/>
                  </a:moveTo>
                  <a:lnTo>
                    <a:pt x="14601" y="500346"/>
                  </a:lnTo>
                  <a:lnTo>
                    <a:pt x="14601" y="496991"/>
                  </a:lnTo>
                  <a:cubicBezTo>
                    <a:pt x="14616" y="479562"/>
                    <a:pt x="16158" y="462162"/>
                    <a:pt x="19210" y="445003"/>
                  </a:cubicBezTo>
                  <a:cubicBezTo>
                    <a:pt x="22644" y="426888"/>
                    <a:pt x="29207" y="409507"/>
                    <a:pt x="38604" y="393641"/>
                  </a:cubicBezTo>
                  <a:cubicBezTo>
                    <a:pt x="43532" y="385179"/>
                    <a:pt x="49026" y="377064"/>
                    <a:pt x="55048" y="369343"/>
                  </a:cubicBezTo>
                  <a:lnTo>
                    <a:pt x="55048" y="369343"/>
                  </a:lnTo>
                  <a:cubicBezTo>
                    <a:pt x="63369" y="358632"/>
                    <a:pt x="72333" y="348438"/>
                    <a:pt x="81890" y="338814"/>
                  </a:cubicBezTo>
                  <a:lnTo>
                    <a:pt x="71898" y="328859"/>
                  </a:lnTo>
                  <a:lnTo>
                    <a:pt x="71419" y="328417"/>
                  </a:lnTo>
                  <a:cubicBezTo>
                    <a:pt x="53848" y="345687"/>
                    <a:pt x="38569" y="365140"/>
                    <a:pt x="25957" y="386304"/>
                  </a:cubicBezTo>
                  <a:cubicBezTo>
                    <a:pt x="15716" y="403655"/>
                    <a:pt x="8567" y="422659"/>
                    <a:pt x="4830" y="442458"/>
                  </a:cubicBezTo>
                  <a:cubicBezTo>
                    <a:pt x="1630" y="460459"/>
                    <a:pt x="14" y="478706"/>
                    <a:pt x="0" y="496991"/>
                  </a:cubicBezTo>
                  <a:lnTo>
                    <a:pt x="0" y="515094"/>
                  </a:lnTo>
                  <a:lnTo>
                    <a:pt x="368378" y="515094"/>
                  </a:lnTo>
                  <a:lnTo>
                    <a:pt x="368378" y="500346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</p:grpSp>
      <p:cxnSp>
        <p:nvCxnSpPr>
          <p:cNvPr id="7" name="Straight Connector 6" descr="Straight line">
            <a:extLst>
              <a:ext uri="{FF2B5EF4-FFF2-40B4-BE49-F238E27FC236}">
                <a16:creationId xmlns:a16="http://schemas.microsoft.com/office/drawing/2014/main" id="{AABC31F4-B2CF-684C-AB8A-ECE0FCCF854C}"/>
              </a:ext>
            </a:extLst>
          </p:cNvPr>
          <p:cNvCxnSpPr>
            <a:cxnSpLocks/>
          </p:cNvCxnSpPr>
          <p:nvPr/>
        </p:nvCxnSpPr>
        <p:spPr>
          <a:xfrm>
            <a:off x="488825" y="2398003"/>
            <a:ext cx="11208006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3FB1E2-2A51-9E49-96FF-CCFD6C6CA0D7}"/>
              </a:ext>
            </a:extLst>
          </p:cNvPr>
          <p:cNvSpPr txBox="1"/>
          <p:nvPr/>
        </p:nvSpPr>
        <p:spPr>
          <a:xfrm>
            <a:off x="1402984" y="1512490"/>
            <a:ext cx="9870997" cy="630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999" b="1" err="1"/>
              <a:t>Einleitung</a:t>
            </a:r>
            <a:endParaRPr lang="en-US" sz="1999" b="1"/>
          </a:p>
          <a:p>
            <a:r>
              <a:rPr lang="en-US" sz="1999">
                <a:solidFill>
                  <a:srgbClr val="7030A0"/>
                </a:solidFill>
              </a:rPr>
              <a:t>Motivation, </a:t>
            </a:r>
            <a:r>
              <a:rPr lang="en-US" sz="1999" err="1">
                <a:solidFill>
                  <a:srgbClr val="7030A0"/>
                </a:solidFill>
              </a:rPr>
              <a:t>Problemstellung</a:t>
            </a:r>
            <a:r>
              <a:rPr lang="en-US" sz="1999">
                <a:solidFill>
                  <a:srgbClr val="7030A0"/>
                </a:solidFill>
              </a:rPr>
              <a:t>, </a:t>
            </a:r>
            <a:r>
              <a:rPr lang="en-US" sz="1999" err="1">
                <a:solidFill>
                  <a:srgbClr val="7030A0"/>
                </a:solidFill>
              </a:rPr>
              <a:t>Vorgehen</a:t>
            </a:r>
            <a:endParaRPr lang="en-US" sz="1999">
              <a:solidFill>
                <a:srgbClr val="7030A0"/>
              </a:solidFill>
            </a:endParaRPr>
          </a:p>
        </p:txBody>
      </p:sp>
      <p:grpSp>
        <p:nvGrpSpPr>
          <p:cNvPr id="35" name="Group 34" descr="Number 1">
            <a:extLst>
              <a:ext uri="{FF2B5EF4-FFF2-40B4-BE49-F238E27FC236}">
                <a16:creationId xmlns:a16="http://schemas.microsoft.com/office/drawing/2014/main" id="{4F262F4A-1516-104A-BE92-6C800A0FFB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802476" y="1581992"/>
            <a:ext cx="283979" cy="505885"/>
            <a:chOff x="802684" y="1581510"/>
            <a:chExt cx="284053" cy="506017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4C3D18-C161-E643-A16C-FE625E1D717A}"/>
                </a:ext>
              </a:extLst>
            </p:cNvPr>
            <p:cNvSpPr/>
            <p:nvPr/>
          </p:nvSpPr>
          <p:spPr>
            <a:xfrm>
              <a:off x="808767" y="1596185"/>
              <a:ext cx="263221" cy="476594"/>
            </a:xfrm>
            <a:custGeom>
              <a:avLst/>
              <a:gdLst>
                <a:gd name="connsiteX0" fmla="*/ 263222 w 263221"/>
                <a:gd name="connsiteY0" fmla="*/ 405802 h 476594"/>
                <a:gd name="connsiteX1" fmla="*/ 193167 w 263221"/>
                <a:gd name="connsiteY1" fmla="*/ 405802 h 476594"/>
                <a:gd name="connsiteX2" fmla="*/ 193167 w 263221"/>
                <a:gd name="connsiteY2" fmla="*/ 0 h 476594"/>
                <a:gd name="connsiteX3" fmla="*/ 94353 w 263221"/>
                <a:gd name="connsiteY3" fmla="*/ 0 h 476594"/>
                <a:gd name="connsiteX4" fmla="*/ 8702 w 263221"/>
                <a:gd name="connsiteY4" fmla="*/ 32373 h 476594"/>
                <a:gd name="connsiteX5" fmla="*/ 8702 w 263221"/>
                <a:gd name="connsiteY5" fmla="*/ 105267 h 476594"/>
                <a:gd name="connsiteX6" fmla="*/ 9255 w 263221"/>
                <a:gd name="connsiteY6" fmla="*/ 105267 h 476594"/>
                <a:gd name="connsiteX7" fmla="*/ 44761 w 263221"/>
                <a:gd name="connsiteY7" fmla="*/ 99220 h 476594"/>
                <a:gd name="connsiteX8" fmla="*/ 85319 w 263221"/>
                <a:gd name="connsiteY8" fmla="*/ 84140 h 476594"/>
                <a:gd name="connsiteX9" fmla="*/ 96012 w 263221"/>
                <a:gd name="connsiteY9" fmla="*/ 78720 h 476594"/>
                <a:gd name="connsiteX10" fmla="*/ 96012 w 263221"/>
                <a:gd name="connsiteY10" fmla="*/ 105267 h 476594"/>
                <a:gd name="connsiteX11" fmla="*/ 96012 w 263221"/>
                <a:gd name="connsiteY11" fmla="*/ 105267 h 476594"/>
                <a:gd name="connsiteX12" fmla="*/ 96012 w 263221"/>
                <a:gd name="connsiteY12" fmla="*/ 405802 h 476594"/>
                <a:gd name="connsiteX13" fmla="*/ 0 w 263221"/>
                <a:gd name="connsiteY13" fmla="*/ 405802 h 476594"/>
                <a:gd name="connsiteX14" fmla="*/ 0 w 263221"/>
                <a:gd name="connsiteY14" fmla="*/ 476594 h 476594"/>
                <a:gd name="connsiteX15" fmla="*/ 263222 w 263221"/>
                <a:gd name="connsiteY15" fmla="*/ 476594 h 47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3221" h="476594">
                  <a:moveTo>
                    <a:pt x="263222" y="405802"/>
                  </a:moveTo>
                  <a:lnTo>
                    <a:pt x="193167" y="405802"/>
                  </a:lnTo>
                  <a:lnTo>
                    <a:pt x="193167" y="0"/>
                  </a:lnTo>
                  <a:lnTo>
                    <a:pt x="94353" y="0"/>
                  </a:lnTo>
                  <a:cubicBezTo>
                    <a:pt x="73410" y="19136"/>
                    <a:pt x="44651" y="30013"/>
                    <a:pt x="8702" y="32373"/>
                  </a:cubicBezTo>
                  <a:lnTo>
                    <a:pt x="8702" y="105267"/>
                  </a:lnTo>
                  <a:lnTo>
                    <a:pt x="9255" y="105267"/>
                  </a:lnTo>
                  <a:cubicBezTo>
                    <a:pt x="21264" y="104456"/>
                    <a:pt x="33161" y="102430"/>
                    <a:pt x="44761" y="99220"/>
                  </a:cubicBezTo>
                  <a:cubicBezTo>
                    <a:pt x="58747" y="95553"/>
                    <a:pt x="72333" y="90502"/>
                    <a:pt x="85319" y="84140"/>
                  </a:cubicBezTo>
                  <a:lnTo>
                    <a:pt x="96012" y="78720"/>
                  </a:lnTo>
                  <a:lnTo>
                    <a:pt x="96012" y="105267"/>
                  </a:lnTo>
                  <a:lnTo>
                    <a:pt x="96012" y="105267"/>
                  </a:lnTo>
                  <a:lnTo>
                    <a:pt x="96012" y="405802"/>
                  </a:lnTo>
                  <a:lnTo>
                    <a:pt x="0" y="405802"/>
                  </a:lnTo>
                  <a:lnTo>
                    <a:pt x="0" y="476594"/>
                  </a:lnTo>
                  <a:lnTo>
                    <a:pt x="263222" y="476594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5B2AE32-41BC-C040-9A04-01B943941A3C}"/>
                </a:ext>
              </a:extLst>
            </p:cNvPr>
            <p:cNvSpPr/>
            <p:nvPr/>
          </p:nvSpPr>
          <p:spPr>
            <a:xfrm>
              <a:off x="817432" y="1596185"/>
              <a:ext cx="184281" cy="105266"/>
            </a:xfrm>
            <a:custGeom>
              <a:avLst/>
              <a:gdLst>
                <a:gd name="connsiteX0" fmla="*/ 0 w 184281"/>
                <a:gd name="connsiteY0" fmla="*/ 32446 h 105266"/>
                <a:gd name="connsiteX1" fmla="*/ 0 w 184281"/>
                <a:gd name="connsiteY1" fmla="*/ 105267 h 105266"/>
                <a:gd name="connsiteX2" fmla="*/ 553 w 184281"/>
                <a:gd name="connsiteY2" fmla="*/ 105267 h 105266"/>
                <a:gd name="connsiteX3" fmla="*/ 36060 w 184281"/>
                <a:gd name="connsiteY3" fmla="*/ 99220 h 105266"/>
                <a:gd name="connsiteX4" fmla="*/ 76618 w 184281"/>
                <a:gd name="connsiteY4" fmla="*/ 84140 h 105266"/>
                <a:gd name="connsiteX5" fmla="*/ 87310 w 184281"/>
                <a:gd name="connsiteY5" fmla="*/ 78720 h 105266"/>
                <a:gd name="connsiteX6" fmla="*/ 87310 w 184281"/>
                <a:gd name="connsiteY6" fmla="*/ 105267 h 105266"/>
                <a:gd name="connsiteX7" fmla="*/ 184281 w 184281"/>
                <a:gd name="connsiteY7" fmla="*/ 105267 h 105266"/>
                <a:gd name="connsiteX8" fmla="*/ 184281 w 184281"/>
                <a:gd name="connsiteY8" fmla="*/ 0 h 105266"/>
                <a:gd name="connsiteX9" fmla="*/ 85467 w 184281"/>
                <a:gd name="connsiteY9" fmla="*/ 0 h 105266"/>
                <a:gd name="connsiteX10" fmla="*/ 0 w 184281"/>
                <a:gd name="connsiteY10" fmla="*/ 32446 h 10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281" h="105266">
                  <a:moveTo>
                    <a:pt x="0" y="32446"/>
                  </a:moveTo>
                  <a:lnTo>
                    <a:pt x="0" y="105267"/>
                  </a:lnTo>
                  <a:lnTo>
                    <a:pt x="553" y="105267"/>
                  </a:lnTo>
                  <a:cubicBezTo>
                    <a:pt x="12563" y="104456"/>
                    <a:pt x="24459" y="102430"/>
                    <a:pt x="36060" y="99220"/>
                  </a:cubicBezTo>
                  <a:cubicBezTo>
                    <a:pt x="50045" y="95553"/>
                    <a:pt x="63632" y="90502"/>
                    <a:pt x="76618" y="84140"/>
                  </a:cubicBezTo>
                  <a:lnTo>
                    <a:pt x="87310" y="78720"/>
                  </a:lnTo>
                  <a:lnTo>
                    <a:pt x="87310" y="105267"/>
                  </a:lnTo>
                  <a:lnTo>
                    <a:pt x="184281" y="105267"/>
                  </a:lnTo>
                  <a:lnTo>
                    <a:pt x="184281" y="0"/>
                  </a:lnTo>
                  <a:lnTo>
                    <a:pt x="85467" y="0"/>
                  </a:lnTo>
                  <a:cubicBezTo>
                    <a:pt x="64709" y="19210"/>
                    <a:pt x="35949" y="30087"/>
                    <a:pt x="0" y="32446"/>
                  </a:cubicBez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045D9B0-DE64-2643-B030-934272DE080F}"/>
                </a:ext>
              </a:extLst>
            </p:cNvPr>
            <p:cNvSpPr/>
            <p:nvPr/>
          </p:nvSpPr>
          <p:spPr>
            <a:xfrm>
              <a:off x="904927" y="1701451"/>
              <a:ext cx="96970" cy="130043"/>
            </a:xfrm>
            <a:custGeom>
              <a:avLst/>
              <a:gdLst>
                <a:gd name="connsiteX0" fmla="*/ 0 w 96970"/>
                <a:gd name="connsiteY0" fmla="*/ 0 h 130043"/>
                <a:gd name="connsiteX1" fmla="*/ 96971 w 96970"/>
                <a:gd name="connsiteY1" fmla="*/ 0 h 130043"/>
                <a:gd name="connsiteX2" fmla="*/ 96971 w 96970"/>
                <a:gd name="connsiteY2" fmla="*/ 130044 h 130043"/>
                <a:gd name="connsiteX3" fmla="*/ 0 w 96970"/>
                <a:gd name="connsiteY3" fmla="*/ 130044 h 13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70" h="130043">
                  <a:moveTo>
                    <a:pt x="0" y="0"/>
                  </a:moveTo>
                  <a:lnTo>
                    <a:pt x="96971" y="0"/>
                  </a:lnTo>
                  <a:lnTo>
                    <a:pt x="96971" y="130044"/>
                  </a:lnTo>
                  <a:lnTo>
                    <a:pt x="0" y="130044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41C8D5-396E-D647-96F8-1ADB2E05361C}"/>
                </a:ext>
              </a:extLst>
            </p:cNvPr>
            <p:cNvSpPr/>
            <p:nvPr/>
          </p:nvSpPr>
          <p:spPr>
            <a:xfrm>
              <a:off x="904927" y="1831495"/>
              <a:ext cx="96970" cy="130043"/>
            </a:xfrm>
            <a:custGeom>
              <a:avLst/>
              <a:gdLst>
                <a:gd name="connsiteX0" fmla="*/ 0 w 96970"/>
                <a:gd name="connsiteY0" fmla="*/ 0 h 130043"/>
                <a:gd name="connsiteX1" fmla="*/ 96971 w 96970"/>
                <a:gd name="connsiteY1" fmla="*/ 0 h 130043"/>
                <a:gd name="connsiteX2" fmla="*/ 96971 w 96970"/>
                <a:gd name="connsiteY2" fmla="*/ 130044 h 130043"/>
                <a:gd name="connsiteX3" fmla="*/ 0 w 96970"/>
                <a:gd name="connsiteY3" fmla="*/ 130044 h 13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70" h="130043">
                  <a:moveTo>
                    <a:pt x="0" y="0"/>
                  </a:moveTo>
                  <a:lnTo>
                    <a:pt x="96971" y="0"/>
                  </a:lnTo>
                  <a:lnTo>
                    <a:pt x="96971" y="130044"/>
                  </a:lnTo>
                  <a:lnTo>
                    <a:pt x="0" y="130044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9B3282D-9224-CE4D-AA8E-F24204473150}"/>
                </a:ext>
              </a:extLst>
            </p:cNvPr>
            <p:cNvSpPr/>
            <p:nvPr/>
          </p:nvSpPr>
          <p:spPr>
            <a:xfrm>
              <a:off x="802684" y="1581510"/>
              <a:ext cx="284053" cy="506017"/>
            </a:xfrm>
            <a:custGeom>
              <a:avLst/>
              <a:gdLst>
                <a:gd name="connsiteX0" fmla="*/ 102243 w 284053"/>
                <a:gd name="connsiteY0" fmla="*/ 420477 h 506017"/>
                <a:gd name="connsiteX1" fmla="*/ 6084 w 284053"/>
                <a:gd name="connsiteY1" fmla="*/ 420477 h 506017"/>
                <a:gd name="connsiteX2" fmla="*/ 6084 w 284053"/>
                <a:gd name="connsiteY2" fmla="*/ 405728 h 506017"/>
                <a:gd name="connsiteX3" fmla="*/ 87495 w 284053"/>
                <a:gd name="connsiteY3" fmla="*/ 405728 h 506017"/>
                <a:gd name="connsiteX4" fmla="*/ 87495 w 284053"/>
                <a:gd name="connsiteY4" fmla="*/ 116918 h 506017"/>
                <a:gd name="connsiteX5" fmla="*/ 54680 w 284053"/>
                <a:gd name="connsiteY5" fmla="*/ 127979 h 506017"/>
                <a:gd name="connsiteX6" fmla="*/ 7374 w 284053"/>
                <a:gd name="connsiteY6" fmla="*/ 134800 h 506017"/>
                <a:gd name="connsiteX7" fmla="*/ 0 w 284053"/>
                <a:gd name="connsiteY7" fmla="*/ 134800 h 506017"/>
                <a:gd name="connsiteX8" fmla="*/ 0 w 284053"/>
                <a:gd name="connsiteY8" fmla="*/ 33110 h 506017"/>
                <a:gd name="connsiteX9" fmla="*/ 7042 w 284053"/>
                <a:gd name="connsiteY9" fmla="*/ 32705 h 506017"/>
                <a:gd name="connsiteX10" fmla="*/ 92251 w 284053"/>
                <a:gd name="connsiteY10" fmla="*/ 2065 h 506017"/>
                <a:gd name="connsiteX11" fmla="*/ 94390 w 284053"/>
                <a:gd name="connsiteY11" fmla="*/ 0 h 506017"/>
                <a:gd name="connsiteX12" fmla="*/ 199140 w 284053"/>
                <a:gd name="connsiteY12" fmla="*/ 0 h 506017"/>
                <a:gd name="connsiteX13" fmla="*/ 199140 w 284053"/>
                <a:gd name="connsiteY13" fmla="*/ 14748 h 506017"/>
                <a:gd name="connsiteX14" fmla="*/ 100326 w 284053"/>
                <a:gd name="connsiteY14" fmla="*/ 14748 h 506017"/>
                <a:gd name="connsiteX15" fmla="*/ 14675 w 284053"/>
                <a:gd name="connsiteY15" fmla="*/ 47121 h 506017"/>
                <a:gd name="connsiteX16" fmla="*/ 14675 w 284053"/>
                <a:gd name="connsiteY16" fmla="*/ 120015 h 506017"/>
                <a:gd name="connsiteX17" fmla="*/ 15228 w 284053"/>
                <a:gd name="connsiteY17" fmla="*/ 120015 h 506017"/>
                <a:gd name="connsiteX18" fmla="*/ 50734 w 284053"/>
                <a:gd name="connsiteY18" fmla="*/ 113968 h 506017"/>
                <a:gd name="connsiteX19" fmla="*/ 91293 w 284053"/>
                <a:gd name="connsiteY19" fmla="*/ 98888 h 506017"/>
                <a:gd name="connsiteX20" fmla="*/ 101985 w 284053"/>
                <a:gd name="connsiteY20" fmla="*/ 93468 h 506017"/>
                <a:gd name="connsiteX21" fmla="*/ 101985 w 284053"/>
                <a:gd name="connsiteY21" fmla="*/ 120015 h 506017"/>
                <a:gd name="connsiteX22" fmla="*/ 101985 w 284053"/>
                <a:gd name="connsiteY22" fmla="*/ 120015 h 506017"/>
                <a:gd name="connsiteX23" fmla="*/ 101985 w 284053"/>
                <a:gd name="connsiteY23" fmla="*/ 420550 h 506017"/>
                <a:gd name="connsiteX24" fmla="*/ 199214 w 284053"/>
                <a:gd name="connsiteY24" fmla="*/ 405728 h 506017"/>
                <a:gd name="connsiteX25" fmla="*/ 199214 w 284053"/>
                <a:gd name="connsiteY25" fmla="*/ 420477 h 506017"/>
                <a:gd name="connsiteX26" fmla="*/ 269269 w 284053"/>
                <a:gd name="connsiteY26" fmla="*/ 420477 h 506017"/>
                <a:gd name="connsiteX27" fmla="*/ 269269 w 284053"/>
                <a:gd name="connsiteY27" fmla="*/ 491269 h 506017"/>
                <a:gd name="connsiteX28" fmla="*/ 6084 w 284053"/>
                <a:gd name="connsiteY28" fmla="*/ 491269 h 506017"/>
                <a:gd name="connsiteX29" fmla="*/ 6084 w 284053"/>
                <a:gd name="connsiteY29" fmla="*/ 506017 h 506017"/>
                <a:gd name="connsiteX30" fmla="*/ 284054 w 284053"/>
                <a:gd name="connsiteY30" fmla="*/ 506017 h 506017"/>
                <a:gd name="connsiteX31" fmla="*/ 284054 w 284053"/>
                <a:gd name="connsiteY31" fmla="*/ 405728 h 506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4053" h="506017">
                  <a:moveTo>
                    <a:pt x="102243" y="420477"/>
                  </a:moveTo>
                  <a:lnTo>
                    <a:pt x="6084" y="420477"/>
                  </a:lnTo>
                  <a:lnTo>
                    <a:pt x="6084" y="405728"/>
                  </a:lnTo>
                  <a:lnTo>
                    <a:pt x="87495" y="405728"/>
                  </a:lnTo>
                  <a:lnTo>
                    <a:pt x="87495" y="116918"/>
                  </a:lnTo>
                  <a:cubicBezTo>
                    <a:pt x="76824" y="121352"/>
                    <a:pt x="65859" y="125048"/>
                    <a:pt x="54680" y="127979"/>
                  </a:cubicBezTo>
                  <a:cubicBezTo>
                    <a:pt x="39279" y="132320"/>
                    <a:pt x="23374" y="134613"/>
                    <a:pt x="7374" y="134800"/>
                  </a:cubicBezTo>
                  <a:lnTo>
                    <a:pt x="0" y="134800"/>
                  </a:lnTo>
                  <a:lnTo>
                    <a:pt x="0" y="33110"/>
                  </a:lnTo>
                  <a:lnTo>
                    <a:pt x="7042" y="32705"/>
                  </a:lnTo>
                  <a:cubicBezTo>
                    <a:pt x="43913" y="31488"/>
                    <a:pt x="72525" y="21164"/>
                    <a:pt x="92251" y="2065"/>
                  </a:cubicBezTo>
                  <a:lnTo>
                    <a:pt x="94390" y="0"/>
                  </a:lnTo>
                  <a:lnTo>
                    <a:pt x="199140" y="0"/>
                  </a:lnTo>
                  <a:lnTo>
                    <a:pt x="199140" y="14748"/>
                  </a:lnTo>
                  <a:lnTo>
                    <a:pt x="100326" y="14748"/>
                  </a:lnTo>
                  <a:cubicBezTo>
                    <a:pt x="79383" y="33884"/>
                    <a:pt x="50624" y="44761"/>
                    <a:pt x="14675" y="47121"/>
                  </a:cubicBezTo>
                  <a:lnTo>
                    <a:pt x="14675" y="120015"/>
                  </a:lnTo>
                  <a:lnTo>
                    <a:pt x="15228" y="120015"/>
                  </a:lnTo>
                  <a:cubicBezTo>
                    <a:pt x="27237" y="119204"/>
                    <a:pt x="39134" y="117178"/>
                    <a:pt x="50734" y="113968"/>
                  </a:cubicBezTo>
                  <a:cubicBezTo>
                    <a:pt x="64720" y="110302"/>
                    <a:pt x="78307" y="105250"/>
                    <a:pt x="91293" y="98888"/>
                  </a:cubicBezTo>
                  <a:lnTo>
                    <a:pt x="101985" y="93468"/>
                  </a:lnTo>
                  <a:lnTo>
                    <a:pt x="101985" y="120015"/>
                  </a:lnTo>
                  <a:lnTo>
                    <a:pt x="101985" y="120015"/>
                  </a:lnTo>
                  <a:lnTo>
                    <a:pt x="101985" y="420550"/>
                  </a:lnTo>
                  <a:close/>
                  <a:moveTo>
                    <a:pt x="199214" y="405728"/>
                  </a:moveTo>
                  <a:lnTo>
                    <a:pt x="199214" y="420477"/>
                  </a:lnTo>
                  <a:lnTo>
                    <a:pt x="269269" y="420477"/>
                  </a:lnTo>
                  <a:lnTo>
                    <a:pt x="269269" y="491269"/>
                  </a:lnTo>
                  <a:lnTo>
                    <a:pt x="6084" y="491269"/>
                  </a:lnTo>
                  <a:lnTo>
                    <a:pt x="6084" y="506017"/>
                  </a:lnTo>
                  <a:lnTo>
                    <a:pt x="284054" y="506017"/>
                  </a:lnTo>
                  <a:lnTo>
                    <a:pt x="284054" y="405728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799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936ECB-05AC-A74B-96D9-76DA733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0" y="504761"/>
            <a:ext cx="11183564" cy="369236"/>
          </a:xfrm>
        </p:spPr>
        <p:txBody>
          <a:bodyPr>
            <a:normAutofit fontScale="90000"/>
          </a:bodyPr>
          <a:lstStyle/>
          <a:p>
            <a:r>
              <a:rPr lang="en-US" sz="3200"/>
              <a:t>Agenda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995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1A01F-2DF7-012B-CA68-B181BADF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de-DE" sz="3200"/>
              <a:t>Problemstellung</a:t>
            </a:r>
          </a:p>
        </p:txBody>
      </p:sp>
      <p:pic>
        <p:nvPicPr>
          <p:cNvPr id="5" name="Picture 4" descr="Nahaufnahme einer Liedkomposition">
            <a:extLst>
              <a:ext uri="{FF2B5EF4-FFF2-40B4-BE49-F238E27FC236}">
                <a16:creationId xmlns:a16="http://schemas.microsoft.com/office/drawing/2014/main" id="{29C51D17-BE94-CF86-6626-C277934F9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11" r="23655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7BF397-401F-A667-2C4D-1F8377D3D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637" y="1860097"/>
            <a:ext cx="5444382" cy="447974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sz="2400"/>
              <a:t>Wie unterscheidet sich Musik?</a:t>
            </a:r>
          </a:p>
          <a:p>
            <a:pPr lvl="1"/>
            <a:r>
              <a:rPr lang="de-DE"/>
              <a:t>Genre sind subjektiv/ keine genaue Untergliederung</a:t>
            </a:r>
            <a:endParaRPr lang="de-DE">
              <a:ea typeface="Calibri"/>
              <a:cs typeface="Calibri"/>
            </a:endParaRPr>
          </a:p>
          <a:p>
            <a:pPr lvl="1"/>
            <a:r>
              <a:rPr lang="de-DE"/>
              <a:t>Tonart und Taktart, Instrumentierung, Rhythmus und Tempo, Kulturelle Einflüsse, Harmonik, Melodie, Modulation…</a:t>
            </a:r>
            <a:endParaRPr lang="de-DE">
              <a:ea typeface="Calibri"/>
              <a:cs typeface="Calibri"/>
            </a:endParaRPr>
          </a:p>
          <a:p>
            <a:r>
              <a:rPr lang="de-DE" sz="2400"/>
              <a:t>Wie lässt sich Musik neben Akustik darstellen?</a:t>
            </a:r>
            <a:endParaRPr lang="de-DE" sz="2400">
              <a:ea typeface="Calibri"/>
              <a:cs typeface="Calibri"/>
            </a:endParaRPr>
          </a:p>
          <a:p>
            <a:pPr lvl="1"/>
            <a:r>
              <a:rPr lang="de-DE"/>
              <a:t>Noten/Tabulatur</a:t>
            </a:r>
            <a:endParaRPr lang="de-DE">
              <a:ea typeface="Calibri"/>
              <a:cs typeface="Calibri"/>
            </a:endParaRPr>
          </a:p>
          <a:p>
            <a:pPr lvl="1"/>
            <a:r>
              <a:rPr lang="de-DE"/>
              <a:t>Frequenzwellen</a:t>
            </a:r>
            <a:endParaRPr lang="de-DE">
              <a:ea typeface="Calibri"/>
              <a:cs typeface="Calibri"/>
            </a:endParaRPr>
          </a:p>
          <a:p>
            <a:pPr lvl="1"/>
            <a:r>
              <a:rPr lang="de-DE"/>
              <a:t>Visuelle Grafiken wie Spektrogramme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4FE9D8-141E-7674-FCA9-18FBE8A3F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9050B-64C1-4EE9-86FE-25DCD9589221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A6D4B8-F927-2600-11F3-75424D6E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30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CE5A4-1A31-F51F-BF83-60DD9D93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de-DE" sz="3200"/>
              <a:t>Vorgehen</a:t>
            </a:r>
          </a:p>
        </p:txBody>
      </p:sp>
      <p:pic>
        <p:nvPicPr>
          <p:cNvPr id="5" name="Picture 4" descr="Person, die ein leeres Telefon anschaut">
            <a:extLst>
              <a:ext uri="{FF2B5EF4-FFF2-40B4-BE49-F238E27FC236}">
                <a16:creationId xmlns:a16="http://schemas.microsoft.com/office/drawing/2014/main" id="{1C5C7748-735F-528D-DF56-751673A63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11" r="935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2D96E8-4603-1660-EACA-CB92822DB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6" y="1975104"/>
            <a:ext cx="5698603" cy="40117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sz="2000"/>
              <a:t>Trainieren von </a:t>
            </a:r>
            <a:r>
              <a:rPr lang="de-DE" sz="2000" err="1"/>
              <a:t>Classifiern</a:t>
            </a:r>
            <a:r>
              <a:rPr lang="de-DE" sz="2000"/>
              <a:t> als Referenz</a:t>
            </a:r>
          </a:p>
          <a:p>
            <a:pPr lvl="1"/>
            <a:r>
              <a:rPr lang="de-DE" sz="2000"/>
              <a:t>Auf verschiedenen Features</a:t>
            </a:r>
            <a:endParaRPr lang="de-DE" sz="2000">
              <a:ea typeface="Calibri"/>
              <a:cs typeface="Calibri"/>
            </a:endParaRPr>
          </a:p>
          <a:p>
            <a:pPr lvl="1"/>
            <a:r>
              <a:rPr lang="de-DE" sz="2000"/>
              <a:t>Verschiedene Algorithmen</a:t>
            </a:r>
            <a:endParaRPr lang="de-DE" sz="2000">
              <a:ea typeface="Calibri"/>
              <a:cs typeface="Calibri"/>
            </a:endParaRPr>
          </a:p>
          <a:p>
            <a:r>
              <a:rPr lang="de-DE" sz="2000"/>
              <a:t>Trainieren von AE/VAE/CNNs zur Feature </a:t>
            </a:r>
            <a:r>
              <a:rPr lang="de-DE" sz="2000" err="1"/>
              <a:t>Extraction</a:t>
            </a:r>
            <a:endParaRPr lang="de-DE" sz="2000"/>
          </a:p>
          <a:p>
            <a:pPr lvl="1"/>
            <a:r>
              <a:rPr lang="de-DE" sz="2000"/>
              <a:t>Dimensionsreduktion</a:t>
            </a:r>
            <a:endParaRPr lang="de-DE" sz="2000">
              <a:ea typeface="Calibri"/>
              <a:cs typeface="Calibri"/>
            </a:endParaRPr>
          </a:p>
          <a:p>
            <a:pPr lvl="1"/>
            <a:r>
              <a:rPr lang="de-DE" sz="2000"/>
              <a:t>Latent Dimension</a:t>
            </a:r>
          </a:p>
          <a:p>
            <a:pPr lvl="1"/>
            <a:r>
              <a:rPr lang="de-DE" sz="2000"/>
              <a:t>Evaluierung der Modelle anhand verschiedener Methoden</a:t>
            </a:r>
            <a:endParaRPr lang="de-DE" sz="2000">
              <a:ea typeface="Calibri"/>
              <a:cs typeface="Calibri"/>
            </a:endParaRPr>
          </a:p>
          <a:p>
            <a:r>
              <a:rPr lang="de-DE" sz="2000"/>
              <a:t>Entwicklung der Applikation</a:t>
            </a:r>
            <a:endParaRPr lang="de-DE" sz="2000">
              <a:ea typeface="Calibri"/>
              <a:cs typeface="Calibri"/>
            </a:endParaRPr>
          </a:p>
          <a:p>
            <a:pPr lvl="1"/>
            <a:r>
              <a:rPr lang="de-DE" sz="2000"/>
              <a:t>Songs als Vektorrepräsentation</a:t>
            </a:r>
            <a:endParaRPr lang="de-DE" sz="2000">
              <a:ea typeface="Calibri"/>
              <a:cs typeface="Calibri"/>
            </a:endParaRPr>
          </a:p>
          <a:p>
            <a:pPr lvl="1"/>
            <a:r>
              <a:rPr lang="de-DE" sz="2000"/>
              <a:t>Vergleich mit </a:t>
            </a:r>
            <a:r>
              <a:rPr lang="de-DE" sz="2000" err="1"/>
              <a:t>Cosine-Similarity</a:t>
            </a:r>
            <a:endParaRPr lang="de-DE" sz="2000"/>
          </a:p>
          <a:p>
            <a:endParaRPr lang="de-DE" sz="20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D14DB0-DAB2-5DF5-7197-6873B6E4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4CF-752E-4736-BAEA-55DF96DFA915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532330-0DE7-8FF6-1C2F-C1B298E2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16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80A84-58AF-4C48-C585-824FC5A5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de-DE" sz="3200"/>
              <a:t>Datensatz</a:t>
            </a:r>
          </a:p>
        </p:txBody>
      </p:sp>
      <p:pic>
        <p:nvPicPr>
          <p:cNvPr id="5" name="Picture 4" descr="Close up of audio equipment">
            <a:extLst>
              <a:ext uri="{FF2B5EF4-FFF2-40B4-BE49-F238E27FC236}">
                <a16:creationId xmlns:a16="http://schemas.microsoft.com/office/drawing/2014/main" id="{3C1913CA-B8C3-A0ED-5F62-420D3E749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0" r="31202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E07D61-2812-BEF4-C8A3-03E1101F5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Free Music Archive (FMA)</a:t>
            </a:r>
          </a:p>
          <a:p>
            <a:r>
              <a:rPr lang="de-DE"/>
              <a:t>106.574 Tracks aus 161 Genres</a:t>
            </a:r>
            <a:endParaRPr lang="de-DE">
              <a:ea typeface="Calibri"/>
              <a:cs typeface="Calibri"/>
            </a:endParaRPr>
          </a:p>
          <a:p>
            <a:r>
              <a:rPr lang="de-DE" err="1"/>
              <a:t>Full-Length</a:t>
            </a:r>
            <a:r>
              <a:rPr lang="de-DE"/>
              <a:t> &amp; HQ Audio</a:t>
            </a:r>
            <a:endParaRPr lang="de-DE">
              <a:ea typeface="Calibri"/>
              <a:cs typeface="Calibri"/>
            </a:endParaRPr>
          </a:p>
          <a:p>
            <a:r>
              <a:rPr lang="de-DE"/>
              <a:t>Metadaten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A5E141-ED9B-8B46-960A-A42EA6FD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36EB-63EF-4000-8CCD-31511414C65E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4122C7-647E-4304-9ECC-4ECD51198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71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6884A-2132-CF5F-6839-2C4EDB5E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2 </a:t>
            </a:r>
            <a:r>
              <a:rPr lang="en-US" sz="3600" err="1"/>
              <a:t>Modelle</a:t>
            </a:r>
            <a:r>
              <a:rPr lang="en-US" sz="3600"/>
              <a:t> &amp; Evaluierung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C8A356-1F83-575E-372A-75A314363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32521-F504-2A5A-629D-81A2EC58B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75" b="25256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353557-7D15-7E45-7611-ED8FE2D7E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7649-14BD-4D60-9641-B0B39DB0F90B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6544FB-1C4E-1E83-5B19-21B8A2DD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82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A67118-7F68-526D-FD85-1FC63B95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de-DE" sz="4800"/>
              <a:t>Classifier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35DCF6-1224-25D8-6A63-B60741CFB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199"/>
            <a:ext cx="6007608" cy="2702689"/>
          </a:xfrm>
        </p:spPr>
        <p:txBody>
          <a:bodyPr anchor="ctr">
            <a:normAutofit/>
          </a:bodyPr>
          <a:lstStyle/>
          <a:p>
            <a:r>
              <a:rPr lang="de-DE" sz="1900" err="1">
                <a:ea typeface="Calibri"/>
                <a:cs typeface="Calibri"/>
              </a:rPr>
              <a:t>XGBoost-Multiclass-Classifier</a:t>
            </a:r>
            <a:endParaRPr lang="de-DE" sz="1900">
              <a:ea typeface="Calibri"/>
              <a:cs typeface="Calibri"/>
            </a:endParaRPr>
          </a:p>
          <a:p>
            <a:r>
              <a:rPr lang="de-DE" sz="1900">
                <a:ea typeface="Calibri"/>
                <a:cs typeface="Calibri"/>
              </a:rPr>
              <a:t>Hyperparamater-Tuning mithilfe von </a:t>
            </a:r>
            <a:r>
              <a:rPr lang="de-DE" sz="1900" err="1">
                <a:ea typeface="Calibri"/>
                <a:cs typeface="Calibri"/>
              </a:rPr>
              <a:t>RandomSearchCV</a:t>
            </a:r>
            <a:endParaRPr lang="de-DE" sz="1900">
              <a:ea typeface="Calibri"/>
              <a:cs typeface="Calibri"/>
            </a:endParaRPr>
          </a:p>
          <a:p>
            <a:r>
              <a:rPr lang="de-DE" sz="1900">
                <a:ea typeface="Calibri"/>
                <a:cs typeface="Calibri"/>
              </a:rPr>
              <a:t>Datengrundlage:</a:t>
            </a:r>
          </a:p>
          <a:p>
            <a:pPr lvl="1"/>
            <a:r>
              <a:rPr lang="de-DE" sz="1900">
                <a:ea typeface="Calibri"/>
                <a:cs typeface="Calibri"/>
              </a:rPr>
              <a:t>Spotify-</a:t>
            </a:r>
            <a:r>
              <a:rPr lang="de-DE" sz="1900" err="1">
                <a:ea typeface="Calibri"/>
                <a:cs typeface="Calibri"/>
              </a:rPr>
              <a:t>Api</a:t>
            </a:r>
            <a:r>
              <a:rPr lang="de-DE" sz="1900">
                <a:ea typeface="Calibri"/>
                <a:cs typeface="Calibri"/>
              </a:rPr>
              <a:t>-Daten</a:t>
            </a:r>
          </a:p>
          <a:p>
            <a:pPr lvl="1"/>
            <a:r>
              <a:rPr lang="de-DE" sz="1900">
                <a:ea typeface="Calibri"/>
                <a:cs typeface="Calibri"/>
              </a:rPr>
              <a:t>FMA-Daten</a:t>
            </a:r>
          </a:p>
          <a:p>
            <a:r>
              <a:rPr lang="de-DE" sz="1900">
                <a:ea typeface="Calibri"/>
                <a:cs typeface="Calibri"/>
              </a:rPr>
              <a:t>CNN-</a:t>
            </a:r>
            <a:r>
              <a:rPr lang="de-DE" sz="1900" err="1">
                <a:ea typeface="Calibri"/>
                <a:cs typeface="Calibri"/>
              </a:rPr>
              <a:t>Classifier</a:t>
            </a:r>
            <a:r>
              <a:rPr lang="de-DE" sz="1900">
                <a:ea typeface="Calibri"/>
                <a:cs typeface="Calibri"/>
              </a:rPr>
              <a:t> </a:t>
            </a:r>
            <a:r>
              <a:rPr lang="de-DE" sz="1900" err="1">
                <a:ea typeface="Calibri"/>
                <a:cs typeface="Calibri"/>
              </a:rPr>
              <a:t>basiernd</a:t>
            </a:r>
            <a:r>
              <a:rPr lang="de-DE" sz="1900">
                <a:ea typeface="Calibri"/>
                <a:cs typeface="Calibri"/>
              </a:rPr>
              <a:t> auf den Spektrogrammen der Audiodaten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57E52E4-8915-4CF4-9962-855B0ABD5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6" y="3357096"/>
            <a:ext cx="3966760" cy="1374311"/>
          </a:xfrm>
          <a:prstGeom prst="rect">
            <a:avLst/>
          </a:prstGeom>
        </p:spPr>
      </p:pic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4F055C34-6F8F-F180-5B23-5D7603D2B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893116"/>
              </p:ext>
            </p:extLst>
          </p:nvPr>
        </p:nvGraphicFramePr>
        <p:xfrm>
          <a:off x="4977382" y="4044252"/>
          <a:ext cx="6748274" cy="20442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1466">
                  <a:extLst>
                    <a:ext uri="{9D8B030D-6E8A-4147-A177-3AD203B41FA5}">
                      <a16:colId xmlns:a16="http://schemas.microsoft.com/office/drawing/2014/main" val="2610419873"/>
                    </a:ext>
                  </a:extLst>
                </a:gridCol>
                <a:gridCol w="1302814">
                  <a:extLst>
                    <a:ext uri="{9D8B030D-6E8A-4147-A177-3AD203B41FA5}">
                      <a16:colId xmlns:a16="http://schemas.microsoft.com/office/drawing/2014/main" val="1086703218"/>
                    </a:ext>
                  </a:extLst>
                </a:gridCol>
                <a:gridCol w="1988009">
                  <a:extLst>
                    <a:ext uri="{9D8B030D-6E8A-4147-A177-3AD203B41FA5}">
                      <a16:colId xmlns:a16="http://schemas.microsoft.com/office/drawing/2014/main" val="1216658630"/>
                    </a:ext>
                  </a:extLst>
                </a:gridCol>
                <a:gridCol w="1985985">
                  <a:extLst>
                    <a:ext uri="{9D8B030D-6E8A-4147-A177-3AD203B41FA5}">
                      <a16:colId xmlns:a16="http://schemas.microsoft.com/office/drawing/2014/main" val="525125557"/>
                    </a:ext>
                  </a:extLst>
                </a:gridCol>
              </a:tblGrid>
              <a:tr h="1465101">
                <a:tc>
                  <a:txBody>
                    <a:bodyPr/>
                    <a:lstStyle/>
                    <a:p>
                      <a:r>
                        <a:rPr lang="de-DE" sz="1800" err="1"/>
                        <a:t>XGBoost</a:t>
                      </a:r>
                      <a:r>
                        <a:rPr lang="de-DE" sz="1800"/>
                        <a:t> + Spotify-API-Daten</a:t>
                      </a:r>
                    </a:p>
                  </a:txBody>
                  <a:tcPr marL="61012" marR="61012" marT="30506" marB="30506"/>
                </a:tc>
                <a:tc>
                  <a:txBody>
                    <a:bodyPr/>
                    <a:lstStyle/>
                    <a:p>
                      <a:r>
                        <a:rPr lang="de-DE" sz="1800" err="1"/>
                        <a:t>XGBoost</a:t>
                      </a:r>
                      <a:r>
                        <a:rPr lang="de-DE" sz="1800"/>
                        <a:t> + FMA-</a:t>
                      </a:r>
                      <a:r>
                        <a:rPr lang="de-DE" sz="1800" err="1"/>
                        <a:t>Metadata</a:t>
                      </a:r>
                      <a:endParaRPr lang="de-DE" sz="1800"/>
                    </a:p>
                  </a:txBody>
                  <a:tcPr marL="61012" marR="61012" marT="30506" marB="30506"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CNN + 30 Second </a:t>
                      </a:r>
                      <a:r>
                        <a:rPr lang="de-DE" sz="1800" b="1" u="none" strike="noStrike" noProof="0">
                          <a:solidFill>
                            <a:srgbClr val="FFFFFF"/>
                          </a:solidFill>
                        </a:rPr>
                        <a:t>Melspcetrogram</a:t>
                      </a:r>
                      <a:endParaRPr lang="de-DE" sz="1600"/>
                    </a:p>
                  </a:txBody>
                  <a:tcPr marL="61012" marR="61012" marT="30506" marB="3050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u="none" strike="noStrike" noProof="0">
                          <a:solidFill>
                            <a:srgbClr val="FFFFFF"/>
                          </a:solidFill>
                        </a:rPr>
                        <a:t>CNN + 3 Second </a:t>
                      </a:r>
                      <a:r>
                        <a:rPr lang="de-DE" sz="1800" b="1" u="none" strike="noStrike" noProof="0" err="1">
                          <a:solidFill>
                            <a:srgbClr val="FFFFFF"/>
                          </a:solidFill>
                        </a:rPr>
                        <a:t>Melspectrogram</a:t>
                      </a:r>
                      <a:r>
                        <a:rPr lang="de-DE" sz="1800" b="1" u="none" strike="noStrike" noProof="0">
                          <a:solidFill>
                            <a:srgbClr val="FFFFFF"/>
                          </a:solidFill>
                        </a:rPr>
                        <a:t>, Chroma STFT, </a:t>
                      </a:r>
                      <a:r>
                        <a:rPr lang="de-DE" sz="1800" b="1" u="none" strike="noStrike" noProof="0" err="1">
                          <a:solidFill>
                            <a:srgbClr val="FFFFFF"/>
                          </a:solidFill>
                        </a:rPr>
                        <a:t>Spectral</a:t>
                      </a:r>
                      <a:r>
                        <a:rPr lang="de-DE" sz="1800" b="1" u="none" strike="noStrike" noProof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de-DE" sz="1800" b="1" u="none" strike="noStrike" noProof="0" err="1">
                          <a:solidFill>
                            <a:srgbClr val="FFFFFF"/>
                          </a:solidFill>
                        </a:rPr>
                        <a:t>Contrast</a:t>
                      </a:r>
                      <a:r>
                        <a:rPr lang="de-DE" sz="1800" b="1" u="none" strike="noStrike" noProof="0">
                          <a:solidFill>
                            <a:srgbClr val="FFFFFF"/>
                          </a:solidFill>
                        </a:rPr>
                        <a:t> </a:t>
                      </a:r>
                      <a:endParaRPr lang="de-DE" sz="1800"/>
                    </a:p>
                  </a:txBody>
                  <a:tcPr marL="61012" marR="61012" marT="30506" marB="30506"/>
                </a:tc>
                <a:extLst>
                  <a:ext uri="{0D108BD9-81ED-4DB2-BD59-A6C34878D82A}">
                    <a16:rowId xmlns:a16="http://schemas.microsoft.com/office/drawing/2014/main" val="2486717788"/>
                  </a:ext>
                </a:extLst>
              </a:tr>
              <a:tr h="464283">
                <a:tc>
                  <a:txBody>
                    <a:bodyPr/>
                    <a:lstStyle/>
                    <a:p>
                      <a:r>
                        <a:rPr lang="de-DE" sz="1800"/>
                        <a:t>50 %</a:t>
                      </a:r>
                    </a:p>
                  </a:txBody>
                  <a:tcPr marL="61012" marR="61012" marT="30506" marB="30506"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51,6 %</a:t>
                      </a:r>
                    </a:p>
                  </a:txBody>
                  <a:tcPr marL="61012" marR="61012" marT="30506" marB="30506"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50,1 %</a:t>
                      </a:r>
                    </a:p>
                  </a:txBody>
                  <a:tcPr marL="61012" marR="61012" marT="30506" marB="30506"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46,8 % (80,1%*)</a:t>
                      </a:r>
                    </a:p>
                    <a:p>
                      <a:r>
                        <a:rPr lang="de-DE" sz="1600"/>
                        <a:t>*</a:t>
                      </a:r>
                      <a:r>
                        <a:rPr lang="de-DE" sz="1400"/>
                        <a:t>Validation accuracy</a:t>
                      </a:r>
                      <a:endParaRPr lang="de-DE" sz="1600"/>
                    </a:p>
                  </a:txBody>
                  <a:tcPr marL="61012" marR="61012" marT="30506" marB="30506"/>
                </a:tc>
                <a:extLst>
                  <a:ext uri="{0D108BD9-81ED-4DB2-BD59-A6C34878D82A}">
                    <a16:rowId xmlns:a16="http://schemas.microsoft.com/office/drawing/2014/main" val="2364804810"/>
                  </a:ext>
                </a:extLst>
              </a:tr>
            </a:tbl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B07D48-9774-4BE0-1D13-88E22C8F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9E21-BAAE-49EF-B4C7-B951478E1CBF}" type="datetime1">
              <a:rPr lang="de-DE" smtClean="0"/>
              <a:t>23.07.2023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B1EA4E-22C8-E84D-5E5D-7E2F7613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74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917FF3-FA28-5069-DA90-60201CA8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 Encoder/ Variational Auto Encoder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E62256-7203-F5D6-594F-812ECCBB5A0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Aufbau: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Encoder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Bottleneck/ Latent Space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Decoder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/>
              <a:t>Verwendung</a:t>
            </a:r>
            <a:r>
              <a:rPr lang="en-US" sz="1700"/>
              <a:t> von Convolutional + Dense Layer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Training: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Reconstruction Loss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KL-</a:t>
            </a:r>
            <a:r>
              <a:rPr lang="en-US" sz="1700" err="1"/>
              <a:t>Divergenz</a:t>
            </a:r>
            <a:r>
              <a:rPr lang="en-US" sz="1700"/>
              <a:t> (</a:t>
            </a:r>
            <a:r>
              <a:rPr lang="en-US" sz="1700" err="1"/>
              <a:t>nur</a:t>
            </a:r>
            <a:r>
              <a:rPr lang="en-US" sz="1700"/>
              <a:t> VAE)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/>
              <a:t>Einsatzgebiete</a:t>
            </a:r>
            <a:r>
              <a:rPr lang="en-US" sz="170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/>
              <a:t>Dimensionreduktion</a:t>
            </a:r>
            <a:endParaRPr lang="en-US" sz="170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/>
              <a:t>Datengenerierung</a:t>
            </a:r>
            <a:endParaRPr lang="en-US" sz="170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/>
          </a:p>
        </p:txBody>
      </p:sp>
      <p:pic>
        <p:nvPicPr>
          <p:cNvPr id="4" name="Inhaltsplatzhalter 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DFAD7FE-B46F-D81F-15D9-F87AB954C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918811"/>
            <a:ext cx="6903720" cy="3020377"/>
          </a:xfrm>
          <a:prstGeom prst="rect">
            <a:avLst/>
          </a:prstGeom>
          <a:noFill/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A3F09B-7114-613B-1895-6AE47C1A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6D44-3007-49BA-B9C9-FA6AF7C08727}" type="datetime1">
              <a:rPr lang="de-DE" smtClean="0"/>
              <a:t>23.07.2023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F6378A-D759-D0A4-4F99-996CBB84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1A61-C7D6-4724-9953-DF98602794D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92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1113AA6A-6700-40AD-8F20-57DD4A1A44B1}">
  <ds:schemaRefs/>
</ds:datastoreItem>
</file>

<file path=customXml/itemProps2.xml><?xml version="1.0" encoding="utf-8"?>
<ds:datastoreItem xmlns:ds="http://schemas.openxmlformats.org/officeDocument/2006/customXml" ds:itemID="{6F108D6A-CD5B-43FB-B433-B455D1CD5D8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</Words>
  <Application>Microsoft Office PowerPoint</Application>
  <PresentationFormat>Breitbild</PresentationFormat>
  <Paragraphs>200</Paragraphs>
  <Slides>22</Slides>
  <Notes>7</Notes>
  <HiddenSlides>1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Wingdings</vt:lpstr>
      <vt:lpstr>Office</vt:lpstr>
      <vt:lpstr>Audio Similarity</vt:lpstr>
      <vt:lpstr>Motivation</vt:lpstr>
      <vt:lpstr>Agenda</vt:lpstr>
      <vt:lpstr>Problemstellung</vt:lpstr>
      <vt:lpstr>Vorgehen</vt:lpstr>
      <vt:lpstr>Datensatz</vt:lpstr>
      <vt:lpstr>2 Modelle &amp; Evaluierung</vt:lpstr>
      <vt:lpstr>Classifier</vt:lpstr>
      <vt:lpstr>Auto Encoder/ Variational Auto Encoder</vt:lpstr>
      <vt:lpstr>CNN zur Dimensionsreduktion</vt:lpstr>
      <vt:lpstr>Evaluierung</vt:lpstr>
      <vt:lpstr>Graphische Auswertung</vt:lpstr>
      <vt:lpstr>Graphische Auswertung</vt:lpstr>
      <vt:lpstr>Graphische Auswertung</vt:lpstr>
      <vt:lpstr>Statistische Auswertung</vt:lpstr>
      <vt:lpstr>3 Applikation</vt:lpstr>
      <vt:lpstr>Übersicht</vt:lpstr>
      <vt:lpstr>Demo</vt:lpstr>
      <vt:lpstr>PowerPoint-Präsentation</vt:lpstr>
      <vt:lpstr>4 Fazit &amp; Ausblick</vt:lpstr>
      <vt:lpstr>Fazit</vt:lpstr>
      <vt:lpstr>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Similarity</dc:title>
  <dc:creator>Alisa Rogner</dc:creator>
  <cp:lastModifiedBy>Florian Frey</cp:lastModifiedBy>
  <cp:revision>3</cp:revision>
  <dcterms:created xsi:type="dcterms:W3CDTF">2023-07-23T09:30:49Z</dcterms:created>
  <dcterms:modified xsi:type="dcterms:W3CDTF">2023-07-23T19:02:00Z</dcterms:modified>
</cp:coreProperties>
</file>